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
  </p:notesMasterIdLst>
  <p:sldIdLst>
    <p:sldId id="292" r:id="rId3"/>
    <p:sldId id="280" r:id="rId4"/>
    <p:sldId id="275" r:id="rId5"/>
    <p:sldId id="301" r:id="rId6"/>
    <p:sldId id="282" r:id="rId7"/>
    <p:sldId id="302" r:id="rId8"/>
    <p:sldId id="305" r:id="rId9"/>
    <p:sldId id="284" r:id="rId10"/>
    <p:sldId id="304" r:id="rId11"/>
    <p:sldId id="308" r:id="rId12"/>
    <p:sldId id="306" r:id="rId13"/>
    <p:sldId id="307" r:id="rId14"/>
    <p:sldId id="309" r:id="rId15"/>
    <p:sldId id="310" r:id="rId16"/>
    <p:sldId id="311" r:id="rId17"/>
    <p:sldId id="312" r:id="rId18"/>
    <p:sldId id="323" r:id="rId19"/>
    <p:sldId id="286" r:id="rId20"/>
    <p:sldId id="313" r:id="rId21"/>
    <p:sldId id="314" r:id="rId22"/>
    <p:sldId id="287" r:id="rId23"/>
    <p:sldId id="318" r:id="rId24"/>
    <p:sldId id="315" r:id="rId25"/>
    <p:sldId id="316" r:id="rId26"/>
    <p:sldId id="317" r:id="rId27"/>
    <p:sldId id="288" r:id="rId28"/>
    <p:sldId id="303" r:id="rId29"/>
    <p:sldId id="320" r:id="rId30"/>
    <p:sldId id="321" r:id="rId31"/>
    <p:sldId id="322" r:id="rId32"/>
    <p:sldId id="293" r:id="rId33"/>
    <p:sldId id="294" r:id="rId34"/>
    <p:sldId id="319" r:id="rId35"/>
    <p:sldId id="325" r:id="rId36"/>
    <p:sldId id="324" r:id="rId37"/>
    <p:sldId id="297" r:id="rId38"/>
    <p:sldId id="298" r:id="rId39"/>
    <p:sldId id="299" r:id="rId40"/>
    <p:sldId id="30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B875EA3A-0F3A-42D7-B6E2-7E1A05C2A3DA}">
          <p14:sldIdLst>
            <p14:sldId id="292"/>
            <p14:sldId id="280"/>
          </p14:sldIdLst>
        </p14:section>
        <p14:section name="Our Mission" id="{88495344-40FB-4841-99CC-E364E4B3FA60}">
          <p14:sldIdLst>
            <p14:sldId id="275"/>
            <p14:sldId id="301"/>
          </p14:sldIdLst>
        </p14:section>
        <p14:section name="Problem" id="{89DC3976-4114-4C72-A3F7-CD5F9D4A7E2B}">
          <p14:sldIdLst>
            <p14:sldId id="282"/>
            <p14:sldId id="302"/>
            <p14:sldId id="305"/>
          </p14:sldIdLst>
        </p14:section>
        <p14:section name="Solution" id="{B0161835-6204-4266-8552-F3667AA67871}">
          <p14:sldIdLst>
            <p14:sldId id="284"/>
            <p14:sldId id="304"/>
            <p14:sldId id="308"/>
            <p14:sldId id="306"/>
            <p14:sldId id="307"/>
            <p14:sldId id="309"/>
            <p14:sldId id="310"/>
            <p14:sldId id="311"/>
            <p14:sldId id="312"/>
            <p14:sldId id="323"/>
          </p14:sldIdLst>
        </p14:section>
        <p14:section name="Market Potential" id="{B78F869A-DB52-4C0F-9771-93BD0B0C77E6}">
          <p14:sldIdLst>
            <p14:sldId id="286"/>
            <p14:sldId id="313"/>
            <p14:sldId id="314"/>
            <p14:sldId id="287"/>
            <p14:sldId id="318"/>
            <p14:sldId id="315"/>
            <p14:sldId id="316"/>
            <p14:sldId id="317"/>
          </p14:sldIdLst>
        </p14:section>
        <p14:section name="Business Model" id="{8EDEC664-D3C4-4592-8786-C99AA6E5D5F4}">
          <p14:sldIdLst>
            <p14:sldId id="288"/>
            <p14:sldId id="303"/>
            <p14:sldId id="320"/>
            <p14:sldId id="321"/>
            <p14:sldId id="322"/>
          </p14:sldIdLst>
        </p14:section>
        <p14:section name="Growth Strategy" id="{F496BB06-4A29-4BF5-BA77-B16347F04B8B}">
          <p14:sldIdLst>
            <p14:sldId id="293"/>
            <p14:sldId id="294"/>
            <p14:sldId id="319"/>
            <p14:sldId id="325"/>
            <p14:sldId id="324"/>
          </p14:sldIdLst>
        </p14:section>
        <p14:section name="Financials" id="{DAF8DABC-592A-4901-A0AC-5CDA09D8F45E}">
          <p14:sldIdLst>
            <p14:sldId id="297"/>
            <p14:sldId id="298"/>
          </p14:sldIdLst>
        </p14:section>
        <p14:section name="Team" id="{98810976-D7DB-4275-9710-9A2889E2A734}">
          <p14:sldIdLst>
            <p14:sldId id="299"/>
            <p14:sldId id="30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C07"/>
    <a:srgbClr val="5F6437"/>
    <a:srgbClr val="484525"/>
    <a:srgbClr val="16180A"/>
    <a:srgbClr val="47342D"/>
    <a:srgbClr val="EEDF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16" autoAdjust="0"/>
  </p:normalViewPr>
  <p:slideViewPr>
    <p:cSldViewPr snapToGrid="0">
      <p:cViewPr>
        <p:scale>
          <a:sx n="50" d="100"/>
          <a:sy n="50" d="100"/>
        </p:scale>
        <p:origin x="1771" y="9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dLblPos val="outEnd"/>
          <c:showLegendKey val="0"/>
          <c:showVal val="1"/>
          <c:showCatName val="0"/>
          <c:showSerName val="0"/>
          <c:showPercent val="0"/>
          <c:showBubbleSize val="0"/>
        </c:dLbls>
        <c:gapWidth val="0"/>
        <c:overlap val="-4"/>
        <c:axId val="576082815"/>
        <c:axId val="576083775"/>
      </c:barChart>
      <c:catAx>
        <c:axId val="576082815"/>
        <c:scaling>
          <c:orientation val="minMax"/>
        </c:scaling>
        <c:delete val="1"/>
        <c:axPos val="b"/>
        <c:numFmt formatCode="General" sourceLinked="1"/>
        <c:majorTickMark val="none"/>
        <c:minorTickMark val="none"/>
        <c:tickLblPos val="nextTo"/>
        <c:crossAx val="576083775"/>
        <c:crosses val="autoZero"/>
        <c:auto val="1"/>
        <c:lblAlgn val="ctr"/>
        <c:lblOffset val="100"/>
        <c:noMultiLvlLbl val="0"/>
      </c:catAx>
      <c:valAx>
        <c:axId val="576083775"/>
        <c:scaling>
          <c:orientation val="minMax"/>
        </c:scaling>
        <c:delete val="1"/>
        <c:axPos val="l"/>
        <c:numFmt formatCode="General" sourceLinked="1"/>
        <c:majorTickMark val="none"/>
        <c:minorTickMark val="none"/>
        <c:tickLblPos val="nextTo"/>
        <c:crossAx val="57608281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dLblPos val="outEnd"/>
          <c:showLegendKey val="0"/>
          <c:showVal val="1"/>
          <c:showCatName val="0"/>
          <c:showSerName val="0"/>
          <c:showPercent val="0"/>
          <c:showBubbleSize val="0"/>
        </c:dLbls>
        <c:gapWidth val="0"/>
        <c:overlap val="-4"/>
        <c:axId val="576082815"/>
        <c:axId val="576083775"/>
      </c:barChart>
      <c:catAx>
        <c:axId val="576082815"/>
        <c:scaling>
          <c:orientation val="minMax"/>
        </c:scaling>
        <c:delete val="1"/>
        <c:axPos val="b"/>
        <c:numFmt formatCode="General" sourceLinked="1"/>
        <c:majorTickMark val="none"/>
        <c:minorTickMark val="none"/>
        <c:tickLblPos val="nextTo"/>
        <c:crossAx val="576083775"/>
        <c:crosses val="autoZero"/>
        <c:auto val="1"/>
        <c:lblAlgn val="ctr"/>
        <c:lblOffset val="100"/>
        <c:noMultiLvlLbl val="0"/>
      </c:catAx>
      <c:valAx>
        <c:axId val="576083775"/>
        <c:scaling>
          <c:orientation val="minMax"/>
        </c:scaling>
        <c:delete val="1"/>
        <c:axPos val="l"/>
        <c:numFmt formatCode="General" sourceLinked="1"/>
        <c:majorTickMark val="none"/>
        <c:minorTickMark val="none"/>
        <c:tickLblPos val="nextTo"/>
        <c:crossAx val="57608281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dLblPos val="outEnd"/>
          <c:showLegendKey val="0"/>
          <c:showVal val="1"/>
          <c:showCatName val="0"/>
          <c:showSerName val="0"/>
          <c:showPercent val="0"/>
          <c:showBubbleSize val="0"/>
        </c:dLbls>
        <c:gapWidth val="0"/>
        <c:overlap val="-4"/>
        <c:axId val="576082815"/>
        <c:axId val="576083775"/>
      </c:barChart>
      <c:catAx>
        <c:axId val="576082815"/>
        <c:scaling>
          <c:orientation val="minMax"/>
        </c:scaling>
        <c:delete val="1"/>
        <c:axPos val="b"/>
        <c:numFmt formatCode="General" sourceLinked="1"/>
        <c:majorTickMark val="none"/>
        <c:minorTickMark val="none"/>
        <c:tickLblPos val="nextTo"/>
        <c:crossAx val="576083775"/>
        <c:crosses val="autoZero"/>
        <c:auto val="1"/>
        <c:lblAlgn val="ctr"/>
        <c:lblOffset val="100"/>
        <c:noMultiLvlLbl val="0"/>
      </c:catAx>
      <c:valAx>
        <c:axId val="576083775"/>
        <c:scaling>
          <c:orientation val="minMax"/>
        </c:scaling>
        <c:delete val="1"/>
        <c:axPos val="l"/>
        <c:numFmt formatCode="General" sourceLinked="1"/>
        <c:majorTickMark val="none"/>
        <c:minorTickMark val="none"/>
        <c:tickLblPos val="nextTo"/>
        <c:crossAx val="57608281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dLblPos val="outEnd"/>
          <c:showLegendKey val="0"/>
          <c:showVal val="1"/>
          <c:showCatName val="0"/>
          <c:showSerName val="0"/>
          <c:showPercent val="0"/>
          <c:showBubbleSize val="0"/>
        </c:dLbls>
        <c:gapWidth val="0"/>
        <c:overlap val="-4"/>
        <c:axId val="576082815"/>
        <c:axId val="576083775"/>
      </c:barChart>
      <c:catAx>
        <c:axId val="576082815"/>
        <c:scaling>
          <c:orientation val="minMax"/>
        </c:scaling>
        <c:delete val="1"/>
        <c:axPos val="b"/>
        <c:numFmt formatCode="General" sourceLinked="1"/>
        <c:majorTickMark val="none"/>
        <c:minorTickMark val="none"/>
        <c:tickLblPos val="nextTo"/>
        <c:crossAx val="576083775"/>
        <c:crosses val="autoZero"/>
        <c:auto val="1"/>
        <c:lblAlgn val="ctr"/>
        <c:lblOffset val="100"/>
        <c:noMultiLvlLbl val="0"/>
      </c:catAx>
      <c:valAx>
        <c:axId val="576083775"/>
        <c:scaling>
          <c:orientation val="minMax"/>
        </c:scaling>
        <c:delete val="1"/>
        <c:axPos val="l"/>
        <c:numFmt formatCode="General" sourceLinked="1"/>
        <c:majorTickMark val="none"/>
        <c:minorTickMark val="none"/>
        <c:tickLblPos val="nextTo"/>
        <c:crossAx val="57608281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dLblPos val="outEnd"/>
          <c:showLegendKey val="0"/>
          <c:showVal val="1"/>
          <c:showCatName val="0"/>
          <c:showSerName val="0"/>
          <c:showPercent val="0"/>
          <c:showBubbleSize val="0"/>
        </c:dLbls>
        <c:gapWidth val="0"/>
        <c:overlap val="-4"/>
        <c:axId val="576082815"/>
        <c:axId val="576083775"/>
      </c:barChart>
      <c:catAx>
        <c:axId val="576082815"/>
        <c:scaling>
          <c:orientation val="minMax"/>
        </c:scaling>
        <c:delete val="1"/>
        <c:axPos val="b"/>
        <c:numFmt formatCode="General" sourceLinked="1"/>
        <c:majorTickMark val="none"/>
        <c:minorTickMark val="none"/>
        <c:tickLblPos val="nextTo"/>
        <c:crossAx val="576083775"/>
        <c:crosses val="autoZero"/>
        <c:auto val="1"/>
        <c:lblAlgn val="ctr"/>
        <c:lblOffset val="100"/>
        <c:noMultiLvlLbl val="0"/>
      </c:catAx>
      <c:valAx>
        <c:axId val="576083775"/>
        <c:scaling>
          <c:orientation val="minMax"/>
        </c:scaling>
        <c:delete val="1"/>
        <c:axPos val="l"/>
        <c:numFmt formatCode="General" sourceLinked="1"/>
        <c:majorTickMark val="none"/>
        <c:minorTickMark val="none"/>
        <c:tickLblPos val="nextTo"/>
        <c:crossAx val="57608281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dLblPos val="outEnd"/>
          <c:showLegendKey val="0"/>
          <c:showVal val="1"/>
          <c:showCatName val="0"/>
          <c:showSerName val="0"/>
          <c:showPercent val="0"/>
          <c:showBubbleSize val="0"/>
        </c:dLbls>
        <c:gapWidth val="0"/>
        <c:overlap val="-4"/>
        <c:axId val="576082815"/>
        <c:axId val="576083775"/>
      </c:barChart>
      <c:catAx>
        <c:axId val="576082815"/>
        <c:scaling>
          <c:orientation val="minMax"/>
        </c:scaling>
        <c:delete val="1"/>
        <c:axPos val="b"/>
        <c:numFmt formatCode="General" sourceLinked="1"/>
        <c:majorTickMark val="none"/>
        <c:minorTickMark val="none"/>
        <c:tickLblPos val="nextTo"/>
        <c:crossAx val="576083775"/>
        <c:crosses val="autoZero"/>
        <c:auto val="1"/>
        <c:lblAlgn val="ctr"/>
        <c:lblOffset val="100"/>
        <c:noMultiLvlLbl val="0"/>
      </c:catAx>
      <c:valAx>
        <c:axId val="576083775"/>
        <c:scaling>
          <c:orientation val="minMax"/>
        </c:scaling>
        <c:delete val="1"/>
        <c:axPos val="l"/>
        <c:numFmt formatCode="General" sourceLinked="1"/>
        <c:majorTickMark val="none"/>
        <c:minorTickMark val="none"/>
        <c:tickLblPos val="nextTo"/>
        <c:crossAx val="57608281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dLblPos val="outEnd"/>
          <c:showLegendKey val="0"/>
          <c:showVal val="1"/>
          <c:showCatName val="0"/>
          <c:showSerName val="0"/>
          <c:showPercent val="0"/>
          <c:showBubbleSize val="0"/>
        </c:dLbls>
        <c:gapWidth val="0"/>
        <c:overlap val="-4"/>
        <c:axId val="576082815"/>
        <c:axId val="576083775"/>
      </c:barChart>
      <c:catAx>
        <c:axId val="576082815"/>
        <c:scaling>
          <c:orientation val="minMax"/>
        </c:scaling>
        <c:delete val="1"/>
        <c:axPos val="b"/>
        <c:numFmt formatCode="General" sourceLinked="1"/>
        <c:majorTickMark val="none"/>
        <c:minorTickMark val="none"/>
        <c:tickLblPos val="nextTo"/>
        <c:crossAx val="576083775"/>
        <c:crosses val="autoZero"/>
        <c:auto val="1"/>
        <c:lblAlgn val="ctr"/>
        <c:lblOffset val="100"/>
        <c:noMultiLvlLbl val="0"/>
      </c:catAx>
      <c:valAx>
        <c:axId val="576083775"/>
        <c:scaling>
          <c:orientation val="minMax"/>
        </c:scaling>
        <c:delete val="1"/>
        <c:axPos val="l"/>
        <c:numFmt formatCode="General" sourceLinked="1"/>
        <c:majorTickMark val="none"/>
        <c:minorTickMark val="none"/>
        <c:tickLblPos val="nextTo"/>
        <c:crossAx val="57608281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dLblPos val="outEnd"/>
          <c:showLegendKey val="0"/>
          <c:showVal val="1"/>
          <c:showCatName val="0"/>
          <c:showSerName val="0"/>
          <c:showPercent val="0"/>
          <c:showBubbleSize val="0"/>
        </c:dLbls>
        <c:gapWidth val="0"/>
        <c:overlap val="-4"/>
        <c:axId val="576082815"/>
        <c:axId val="576083775"/>
      </c:barChart>
      <c:catAx>
        <c:axId val="576082815"/>
        <c:scaling>
          <c:orientation val="minMax"/>
        </c:scaling>
        <c:delete val="1"/>
        <c:axPos val="b"/>
        <c:numFmt formatCode="General" sourceLinked="1"/>
        <c:majorTickMark val="none"/>
        <c:minorTickMark val="none"/>
        <c:tickLblPos val="nextTo"/>
        <c:crossAx val="576083775"/>
        <c:crosses val="autoZero"/>
        <c:auto val="1"/>
        <c:lblAlgn val="ctr"/>
        <c:lblOffset val="100"/>
        <c:noMultiLvlLbl val="0"/>
      </c:catAx>
      <c:valAx>
        <c:axId val="576083775"/>
        <c:scaling>
          <c:orientation val="minMax"/>
        </c:scaling>
        <c:delete val="1"/>
        <c:axPos val="l"/>
        <c:numFmt formatCode="General" sourceLinked="1"/>
        <c:majorTickMark val="none"/>
        <c:minorTickMark val="none"/>
        <c:tickLblPos val="nextTo"/>
        <c:crossAx val="57608281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3AF2F-7BE3-498F-9766-58B5DA79A88E}" type="datetimeFigureOut">
              <a:rPr lang="en-GB" smtClean="0"/>
              <a:t>06/05/2025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727244-25DA-4FDD-ADED-482C09915D8A}" type="slidenum">
              <a:rPr lang="en-GB" smtClean="0"/>
              <a:t>‹#›</a:t>
            </a:fld>
            <a:endParaRPr lang="en-GB"/>
          </a:p>
        </p:txBody>
      </p:sp>
    </p:spTree>
    <p:extLst>
      <p:ext uri="{BB962C8B-B14F-4D97-AF65-F5344CB8AC3E}">
        <p14:creationId xmlns:p14="http://schemas.microsoft.com/office/powerpoint/2010/main" val="2933466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https://www.freepik.com/free-ai-image/photorealistic-timber-house-interior-with-wooden-decor-furnishings_152371631.htm</a:t>
            </a:r>
          </a:p>
        </p:txBody>
      </p:sp>
      <p:sp>
        <p:nvSpPr>
          <p:cNvPr id="4" name="Slide Number Placeholder 3"/>
          <p:cNvSpPr>
            <a:spLocks noGrp="1"/>
          </p:cNvSpPr>
          <p:nvPr>
            <p:ph type="sldNum" sz="quarter" idx="5"/>
          </p:nvPr>
        </p:nvSpPr>
        <p:spPr/>
        <p:txBody>
          <a:bodyPr/>
          <a:lstStyle/>
          <a:p>
            <a:fld id="{80727244-25DA-4FDD-ADED-482C09915D8A}" type="slidenum">
              <a:rPr lang="en-GB" smtClean="0"/>
              <a:t>1</a:t>
            </a:fld>
            <a:endParaRPr lang="en-GB"/>
          </a:p>
        </p:txBody>
      </p:sp>
    </p:spTree>
    <p:extLst>
      <p:ext uri="{BB962C8B-B14F-4D97-AF65-F5344CB8AC3E}">
        <p14:creationId xmlns:p14="http://schemas.microsoft.com/office/powerpoint/2010/main" val="1879672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https://www.freepik.com/free-ai-image/photorealistic-timber-house-interior-with-wooden-decor-furnishings_152371631.htm</a:t>
            </a:r>
          </a:p>
        </p:txBody>
      </p:sp>
      <p:sp>
        <p:nvSpPr>
          <p:cNvPr id="4" name="Slide Number Placeholder 3"/>
          <p:cNvSpPr>
            <a:spLocks noGrp="1"/>
          </p:cNvSpPr>
          <p:nvPr>
            <p:ph type="sldNum" sz="quarter" idx="5"/>
          </p:nvPr>
        </p:nvSpPr>
        <p:spPr/>
        <p:txBody>
          <a:bodyPr/>
          <a:lstStyle/>
          <a:p>
            <a:fld id="{80727244-25DA-4FDD-ADED-482C09915D8A}" type="slidenum">
              <a:rPr lang="en-GB" smtClean="0"/>
              <a:t>2</a:t>
            </a:fld>
            <a:endParaRPr lang="en-GB"/>
          </a:p>
        </p:txBody>
      </p:sp>
    </p:spTree>
    <p:extLst>
      <p:ext uri="{BB962C8B-B14F-4D97-AF65-F5344CB8AC3E}">
        <p14:creationId xmlns:p14="http://schemas.microsoft.com/office/powerpoint/2010/main" val="186085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BC4C-A618-39DD-A004-6F099E752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A76177B-D510-70F6-1D00-4FCAE62283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648EFF-9FC7-4F9C-94A3-EA5AC7C69724}"/>
              </a:ext>
            </a:extLst>
          </p:cNvPr>
          <p:cNvSpPr>
            <a:spLocks noGrp="1"/>
          </p:cNvSpPr>
          <p:nvPr>
            <p:ph type="dt" sz="half" idx="10"/>
          </p:nvPr>
        </p:nvSpPr>
        <p:spPr/>
        <p:txBody>
          <a:bodyPr/>
          <a:lstStyle/>
          <a:p>
            <a:fld id="{9D50113B-307E-4BCC-B109-BBD51B521CA0}" type="datetimeFigureOut">
              <a:rPr lang="en-GB" smtClean="0"/>
              <a:t>06/05/2025</a:t>
            </a:fld>
            <a:endParaRPr lang="en-GB"/>
          </a:p>
        </p:txBody>
      </p:sp>
      <p:sp>
        <p:nvSpPr>
          <p:cNvPr id="5" name="Footer Placeholder 4">
            <a:extLst>
              <a:ext uri="{FF2B5EF4-FFF2-40B4-BE49-F238E27FC236}">
                <a16:creationId xmlns:a16="http://schemas.microsoft.com/office/drawing/2014/main" id="{1589C630-0B09-53E1-31C9-BABEB07096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651915-DC9A-8D6C-F485-926681312B58}"/>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24626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7BD0-2508-909C-716B-4E68C7E4E6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78145-3E79-6BD3-70F0-F691CA1290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4619B2-6441-48C8-7E6B-4ABE242E6A4A}"/>
              </a:ext>
            </a:extLst>
          </p:cNvPr>
          <p:cNvSpPr>
            <a:spLocks noGrp="1"/>
          </p:cNvSpPr>
          <p:nvPr>
            <p:ph type="dt" sz="half" idx="10"/>
          </p:nvPr>
        </p:nvSpPr>
        <p:spPr/>
        <p:txBody>
          <a:bodyPr/>
          <a:lstStyle/>
          <a:p>
            <a:fld id="{9D50113B-307E-4BCC-B109-BBD51B521CA0}" type="datetimeFigureOut">
              <a:rPr lang="en-GB" smtClean="0"/>
              <a:t>06/05/2025</a:t>
            </a:fld>
            <a:endParaRPr lang="en-GB"/>
          </a:p>
        </p:txBody>
      </p:sp>
      <p:sp>
        <p:nvSpPr>
          <p:cNvPr id="5" name="Footer Placeholder 4">
            <a:extLst>
              <a:ext uri="{FF2B5EF4-FFF2-40B4-BE49-F238E27FC236}">
                <a16:creationId xmlns:a16="http://schemas.microsoft.com/office/drawing/2014/main" id="{62FC68C0-EDE2-C1FD-F7FD-BD969B56B2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FA48DB-4380-CE54-ACD9-5559F8133184}"/>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3467430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6D35-54B1-A678-851B-FCA645D284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BC2D8D1-8933-43E3-68F5-4D65C467A2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1BDD04-642A-2CEF-ACD9-5D419188C95C}"/>
              </a:ext>
            </a:extLst>
          </p:cNvPr>
          <p:cNvSpPr>
            <a:spLocks noGrp="1"/>
          </p:cNvSpPr>
          <p:nvPr>
            <p:ph type="dt" sz="half" idx="10"/>
          </p:nvPr>
        </p:nvSpPr>
        <p:spPr/>
        <p:txBody>
          <a:bodyPr/>
          <a:lstStyle/>
          <a:p>
            <a:fld id="{9D50113B-307E-4BCC-B109-BBD51B521CA0}" type="datetimeFigureOut">
              <a:rPr lang="en-GB" smtClean="0"/>
              <a:t>06/05/2025</a:t>
            </a:fld>
            <a:endParaRPr lang="en-GB"/>
          </a:p>
        </p:txBody>
      </p:sp>
      <p:sp>
        <p:nvSpPr>
          <p:cNvPr id="5" name="Footer Placeholder 4">
            <a:extLst>
              <a:ext uri="{FF2B5EF4-FFF2-40B4-BE49-F238E27FC236}">
                <a16:creationId xmlns:a16="http://schemas.microsoft.com/office/drawing/2014/main" id="{B5E33EDA-94B8-5637-5166-9F58C6948B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870ABD-3C03-215E-3BA0-CF733B94545A}"/>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2498803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27CA-EC04-FDCE-9CFC-53FBF80B2A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75C4E92-D8AF-45DE-4432-E80069378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4036554-42D0-0742-A750-B703AEFCBAB7}"/>
              </a:ext>
            </a:extLst>
          </p:cNvPr>
          <p:cNvSpPr>
            <a:spLocks noGrp="1"/>
          </p:cNvSpPr>
          <p:nvPr>
            <p:ph type="dt" sz="half" idx="10"/>
          </p:nvPr>
        </p:nvSpPr>
        <p:spPr/>
        <p:txBody>
          <a:bodyPr/>
          <a:lstStyle/>
          <a:p>
            <a:fld id="{68F5C24A-9409-42F1-AFD4-D88E5171A316}" type="datetime1">
              <a:rPr lang="en-GB" smtClean="0"/>
              <a:t>06/05/2025</a:t>
            </a:fld>
            <a:endParaRPr lang="en-GB"/>
          </a:p>
        </p:txBody>
      </p:sp>
      <p:sp>
        <p:nvSpPr>
          <p:cNvPr id="5" name="Footer Placeholder 4">
            <a:extLst>
              <a:ext uri="{FF2B5EF4-FFF2-40B4-BE49-F238E27FC236}">
                <a16:creationId xmlns:a16="http://schemas.microsoft.com/office/drawing/2014/main" id="{DC1C2A28-BEAA-D28B-8F6D-360C7F6E4AF7}"/>
              </a:ext>
            </a:extLst>
          </p:cNvPr>
          <p:cNvSpPr>
            <a:spLocks noGrp="1"/>
          </p:cNvSpPr>
          <p:nvPr>
            <p:ph type="ftr" sz="quarter" idx="11"/>
          </p:nvPr>
        </p:nvSpPr>
        <p:spPr/>
        <p:txBody>
          <a:bodyPr/>
          <a:lstStyle/>
          <a:p>
            <a:r>
              <a:rPr lang="en-GB"/>
              <a:t>Designed by One Skill</a:t>
            </a:r>
          </a:p>
        </p:txBody>
      </p:sp>
      <p:sp>
        <p:nvSpPr>
          <p:cNvPr id="6" name="Slide Number Placeholder 5">
            <a:extLst>
              <a:ext uri="{FF2B5EF4-FFF2-40B4-BE49-F238E27FC236}">
                <a16:creationId xmlns:a16="http://schemas.microsoft.com/office/drawing/2014/main" id="{E3E760C1-75AB-344F-27D3-2137BB8EE398}"/>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2535287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3387-52C0-5B6A-6F6C-67FD472CA73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2E3C19-97F7-B057-C5A8-E5CE271F7D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2C0E83-50A0-F62F-EE08-250DAE07F8F1}"/>
              </a:ext>
            </a:extLst>
          </p:cNvPr>
          <p:cNvSpPr>
            <a:spLocks noGrp="1"/>
          </p:cNvSpPr>
          <p:nvPr>
            <p:ph type="dt" sz="half" idx="10"/>
          </p:nvPr>
        </p:nvSpPr>
        <p:spPr/>
        <p:txBody>
          <a:bodyPr/>
          <a:lstStyle/>
          <a:p>
            <a:fld id="{3EA54FF3-9659-441D-886C-9DA4B7C21964}" type="datetime1">
              <a:rPr lang="en-GB" smtClean="0"/>
              <a:t>06/05/2025</a:t>
            </a:fld>
            <a:endParaRPr lang="en-GB"/>
          </a:p>
        </p:txBody>
      </p:sp>
      <p:sp>
        <p:nvSpPr>
          <p:cNvPr id="5" name="Footer Placeholder 4">
            <a:extLst>
              <a:ext uri="{FF2B5EF4-FFF2-40B4-BE49-F238E27FC236}">
                <a16:creationId xmlns:a16="http://schemas.microsoft.com/office/drawing/2014/main" id="{2BAA5126-015E-26C8-9777-AD4E0B1FC6DE}"/>
              </a:ext>
            </a:extLst>
          </p:cNvPr>
          <p:cNvSpPr>
            <a:spLocks noGrp="1"/>
          </p:cNvSpPr>
          <p:nvPr>
            <p:ph type="ftr" sz="quarter" idx="11"/>
          </p:nvPr>
        </p:nvSpPr>
        <p:spPr/>
        <p:txBody>
          <a:bodyPr/>
          <a:lstStyle/>
          <a:p>
            <a:r>
              <a:rPr lang="en-GB"/>
              <a:t>Designed by One Skill</a:t>
            </a:r>
          </a:p>
        </p:txBody>
      </p:sp>
      <p:sp>
        <p:nvSpPr>
          <p:cNvPr id="6" name="Slide Number Placeholder 5">
            <a:extLst>
              <a:ext uri="{FF2B5EF4-FFF2-40B4-BE49-F238E27FC236}">
                <a16:creationId xmlns:a16="http://schemas.microsoft.com/office/drawing/2014/main" id="{3D80E731-D4E3-1F29-4105-4BC1839D0BED}"/>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3806494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93CE-DC18-7EBB-FD8E-814F3522CD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0EB9178-C934-2288-EC5A-DAC080A9F6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207F36-ABE2-B599-3B45-FB385749FB92}"/>
              </a:ext>
            </a:extLst>
          </p:cNvPr>
          <p:cNvSpPr>
            <a:spLocks noGrp="1"/>
          </p:cNvSpPr>
          <p:nvPr>
            <p:ph type="dt" sz="half" idx="10"/>
          </p:nvPr>
        </p:nvSpPr>
        <p:spPr/>
        <p:txBody>
          <a:bodyPr/>
          <a:lstStyle/>
          <a:p>
            <a:fld id="{1CBE0393-4DC3-4B15-8652-4766F50BDB94}" type="datetime1">
              <a:rPr lang="en-GB" smtClean="0"/>
              <a:t>06/05/2025</a:t>
            </a:fld>
            <a:endParaRPr lang="en-GB"/>
          </a:p>
        </p:txBody>
      </p:sp>
      <p:sp>
        <p:nvSpPr>
          <p:cNvPr id="5" name="Footer Placeholder 4">
            <a:extLst>
              <a:ext uri="{FF2B5EF4-FFF2-40B4-BE49-F238E27FC236}">
                <a16:creationId xmlns:a16="http://schemas.microsoft.com/office/drawing/2014/main" id="{ED77A94B-EA40-561F-0E00-4D71ABE10DC9}"/>
              </a:ext>
            </a:extLst>
          </p:cNvPr>
          <p:cNvSpPr>
            <a:spLocks noGrp="1"/>
          </p:cNvSpPr>
          <p:nvPr>
            <p:ph type="ftr" sz="quarter" idx="11"/>
          </p:nvPr>
        </p:nvSpPr>
        <p:spPr/>
        <p:txBody>
          <a:bodyPr/>
          <a:lstStyle/>
          <a:p>
            <a:r>
              <a:rPr lang="en-GB"/>
              <a:t>Designed by One Skill</a:t>
            </a:r>
          </a:p>
        </p:txBody>
      </p:sp>
      <p:sp>
        <p:nvSpPr>
          <p:cNvPr id="6" name="Slide Number Placeholder 5">
            <a:extLst>
              <a:ext uri="{FF2B5EF4-FFF2-40B4-BE49-F238E27FC236}">
                <a16:creationId xmlns:a16="http://schemas.microsoft.com/office/drawing/2014/main" id="{A8203142-0649-0702-E644-F78C75B0A2A1}"/>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3568864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EBE7-5725-2027-6C19-02A8472DD1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E3EC399-F347-D0FB-AAC5-BB452DA45B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8FE23FA-119D-D03B-8CDB-C0B784E3D4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79C3B32-C36F-CC0E-645F-04EE564CCBCC}"/>
              </a:ext>
            </a:extLst>
          </p:cNvPr>
          <p:cNvSpPr>
            <a:spLocks noGrp="1"/>
          </p:cNvSpPr>
          <p:nvPr>
            <p:ph type="dt" sz="half" idx="10"/>
          </p:nvPr>
        </p:nvSpPr>
        <p:spPr/>
        <p:txBody>
          <a:bodyPr/>
          <a:lstStyle/>
          <a:p>
            <a:fld id="{8DB746B6-5631-4AC1-900D-706E9B0D7B63}" type="datetime1">
              <a:rPr lang="en-GB" smtClean="0"/>
              <a:t>06/05/2025</a:t>
            </a:fld>
            <a:endParaRPr lang="en-GB"/>
          </a:p>
        </p:txBody>
      </p:sp>
      <p:sp>
        <p:nvSpPr>
          <p:cNvPr id="6" name="Footer Placeholder 5">
            <a:extLst>
              <a:ext uri="{FF2B5EF4-FFF2-40B4-BE49-F238E27FC236}">
                <a16:creationId xmlns:a16="http://schemas.microsoft.com/office/drawing/2014/main" id="{8E9CFCF0-556C-BF46-05B1-FB1F17591F83}"/>
              </a:ext>
            </a:extLst>
          </p:cNvPr>
          <p:cNvSpPr>
            <a:spLocks noGrp="1"/>
          </p:cNvSpPr>
          <p:nvPr>
            <p:ph type="ftr" sz="quarter" idx="11"/>
          </p:nvPr>
        </p:nvSpPr>
        <p:spPr/>
        <p:txBody>
          <a:bodyPr/>
          <a:lstStyle/>
          <a:p>
            <a:r>
              <a:rPr lang="en-GB"/>
              <a:t>Designed by One Skill</a:t>
            </a:r>
          </a:p>
        </p:txBody>
      </p:sp>
      <p:sp>
        <p:nvSpPr>
          <p:cNvPr id="7" name="Slide Number Placeholder 6">
            <a:extLst>
              <a:ext uri="{FF2B5EF4-FFF2-40B4-BE49-F238E27FC236}">
                <a16:creationId xmlns:a16="http://schemas.microsoft.com/office/drawing/2014/main" id="{866B6493-3CBF-FD4E-EE7C-088CCE434C7B}"/>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500229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480C-5F0C-EF6B-69FE-88938DD6486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0FF698D-F9DC-8256-2772-5DCD8EA9D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7DD954-1E5D-1CA5-AF1E-089B371029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0152888-0209-873C-C8AB-6DD83628DD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C10F12-C3AA-5409-24D5-7973DB32AB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F828A34-700E-CCCC-89A1-489F8837E36F}"/>
              </a:ext>
            </a:extLst>
          </p:cNvPr>
          <p:cNvSpPr>
            <a:spLocks noGrp="1"/>
          </p:cNvSpPr>
          <p:nvPr>
            <p:ph type="dt" sz="half" idx="10"/>
          </p:nvPr>
        </p:nvSpPr>
        <p:spPr/>
        <p:txBody>
          <a:bodyPr/>
          <a:lstStyle/>
          <a:p>
            <a:fld id="{3613351D-D414-4628-B6BA-F3CF23231103}" type="datetime1">
              <a:rPr lang="en-GB" smtClean="0"/>
              <a:t>06/05/2025</a:t>
            </a:fld>
            <a:endParaRPr lang="en-GB"/>
          </a:p>
        </p:txBody>
      </p:sp>
      <p:sp>
        <p:nvSpPr>
          <p:cNvPr id="8" name="Footer Placeholder 7">
            <a:extLst>
              <a:ext uri="{FF2B5EF4-FFF2-40B4-BE49-F238E27FC236}">
                <a16:creationId xmlns:a16="http://schemas.microsoft.com/office/drawing/2014/main" id="{6EAB6FA3-DBB1-94C6-4D07-2B495FB8D6AB}"/>
              </a:ext>
            </a:extLst>
          </p:cNvPr>
          <p:cNvSpPr>
            <a:spLocks noGrp="1"/>
          </p:cNvSpPr>
          <p:nvPr>
            <p:ph type="ftr" sz="quarter" idx="11"/>
          </p:nvPr>
        </p:nvSpPr>
        <p:spPr/>
        <p:txBody>
          <a:bodyPr/>
          <a:lstStyle/>
          <a:p>
            <a:r>
              <a:rPr lang="en-GB"/>
              <a:t>Designed by One Skill</a:t>
            </a:r>
          </a:p>
        </p:txBody>
      </p:sp>
      <p:sp>
        <p:nvSpPr>
          <p:cNvPr id="9" name="Slide Number Placeholder 8">
            <a:extLst>
              <a:ext uri="{FF2B5EF4-FFF2-40B4-BE49-F238E27FC236}">
                <a16:creationId xmlns:a16="http://schemas.microsoft.com/office/drawing/2014/main" id="{1C7E0359-950B-0308-A77D-C230EF31A0D0}"/>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1337151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E1CE1-03DC-4BC7-6D82-7D0A611FDA1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DCEC0E2-AA2B-3889-9554-96F303DAF6DC}"/>
              </a:ext>
            </a:extLst>
          </p:cNvPr>
          <p:cNvSpPr>
            <a:spLocks noGrp="1"/>
          </p:cNvSpPr>
          <p:nvPr>
            <p:ph type="dt" sz="half" idx="10"/>
          </p:nvPr>
        </p:nvSpPr>
        <p:spPr/>
        <p:txBody>
          <a:bodyPr/>
          <a:lstStyle/>
          <a:p>
            <a:fld id="{11CD3F00-CE47-4FAC-9296-264952B2AD7B}" type="datetime1">
              <a:rPr lang="en-GB" smtClean="0"/>
              <a:t>06/05/2025</a:t>
            </a:fld>
            <a:endParaRPr lang="en-GB"/>
          </a:p>
        </p:txBody>
      </p:sp>
      <p:sp>
        <p:nvSpPr>
          <p:cNvPr id="4" name="Footer Placeholder 3">
            <a:extLst>
              <a:ext uri="{FF2B5EF4-FFF2-40B4-BE49-F238E27FC236}">
                <a16:creationId xmlns:a16="http://schemas.microsoft.com/office/drawing/2014/main" id="{A73E8A7B-5406-5D43-99E7-8F06BC6637D2}"/>
              </a:ext>
            </a:extLst>
          </p:cNvPr>
          <p:cNvSpPr>
            <a:spLocks noGrp="1"/>
          </p:cNvSpPr>
          <p:nvPr>
            <p:ph type="ftr" sz="quarter" idx="11"/>
          </p:nvPr>
        </p:nvSpPr>
        <p:spPr/>
        <p:txBody>
          <a:bodyPr/>
          <a:lstStyle/>
          <a:p>
            <a:r>
              <a:rPr lang="en-GB"/>
              <a:t>Designed by One Skill</a:t>
            </a:r>
          </a:p>
        </p:txBody>
      </p:sp>
      <p:sp>
        <p:nvSpPr>
          <p:cNvPr id="5" name="Slide Number Placeholder 4">
            <a:extLst>
              <a:ext uri="{FF2B5EF4-FFF2-40B4-BE49-F238E27FC236}">
                <a16:creationId xmlns:a16="http://schemas.microsoft.com/office/drawing/2014/main" id="{5363C191-0DC0-D851-8C87-75F3406F350F}"/>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1228224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3E5B6-DA1D-5638-C9A6-3CB7531BF5F6}"/>
              </a:ext>
            </a:extLst>
          </p:cNvPr>
          <p:cNvSpPr>
            <a:spLocks noGrp="1"/>
          </p:cNvSpPr>
          <p:nvPr>
            <p:ph type="dt" sz="half" idx="10"/>
          </p:nvPr>
        </p:nvSpPr>
        <p:spPr/>
        <p:txBody>
          <a:bodyPr/>
          <a:lstStyle/>
          <a:p>
            <a:fld id="{05F8160D-F348-4767-A573-6056422869C1}" type="datetime1">
              <a:rPr lang="en-GB" smtClean="0"/>
              <a:t>06/05/2025</a:t>
            </a:fld>
            <a:endParaRPr lang="en-GB"/>
          </a:p>
        </p:txBody>
      </p:sp>
      <p:sp>
        <p:nvSpPr>
          <p:cNvPr id="3" name="Footer Placeholder 2">
            <a:extLst>
              <a:ext uri="{FF2B5EF4-FFF2-40B4-BE49-F238E27FC236}">
                <a16:creationId xmlns:a16="http://schemas.microsoft.com/office/drawing/2014/main" id="{AEB4E43F-1DF9-4A31-6750-A37A393C24A2}"/>
              </a:ext>
            </a:extLst>
          </p:cNvPr>
          <p:cNvSpPr>
            <a:spLocks noGrp="1"/>
          </p:cNvSpPr>
          <p:nvPr>
            <p:ph type="ftr" sz="quarter" idx="11"/>
          </p:nvPr>
        </p:nvSpPr>
        <p:spPr/>
        <p:txBody>
          <a:bodyPr vert="horz" lIns="91440" tIns="45720" rIns="91440" bIns="45720" rtlCol="0" anchor="ctr"/>
          <a:lstStyle>
            <a:lvl1pPr>
              <a:defRPr lang="en-GB" sz="1000">
                <a:latin typeface="Darker Grotesque" pitchFamily="2" charset="0"/>
              </a:defRPr>
            </a:lvl1pPr>
          </a:lstStyle>
          <a:p>
            <a:r>
              <a:rPr lang="en-GB"/>
              <a:t>Designed by One Skill</a:t>
            </a:r>
          </a:p>
        </p:txBody>
      </p:sp>
      <p:sp>
        <p:nvSpPr>
          <p:cNvPr id="4" name="Slide Number Placeholder 3">
            <a:extLst>
              <a:ext uri="{FF2B5EF4-FFF2-40B4-BE49-F238E27FC236}">
                <a16:creationId xmlns:a16="http://schemas.microsoft.com/office/drawing/2014/main" id="{20905FB5-9613-E806-4DED-5DBAED25C676}"/>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160833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800"/>
                                        <p:tgtEl>
                                          <p:spTgt spid="3"/>
                                        </p:tgtEl>
                                      </p:cBhvr>
                                    </p:animEffect>
                                  </p:childTnLst>
                                </p:cTn>
                              </p:par>
                              <p:par>
                                <p:cTn id="8" presetID="42" presetClass="path" presetSubtype="0" decel="100000" fill="hold" grpId="1" nodeType="withEffect">
                                  <p:stCondLst>
                                    <p:cond delay="0"/>
                                  </p:stCondLst>
                                  <p:childTnLst>
                                    <p:animMotion origin="layout" path="M 0 1.85185E-6 L 0 0.11389 " pathEditMode="relative" rAng="0" ptsTypes="AA">
                                      <p:cBhvr>
                                        <p:cTn id="9" dur="1250" spd="-100000" fill="hold"/>
                                        <p:tgtEl>
                                          <p:spTgt spid="3"/>
                                        </p:tgtEl>
                                        <p:attrNameLst>
                                          <p:attrName>ppt_x</p:attrName>
                                          <p:attrName>ppt_y</p:attrName>
                                        </p:attrNameLst>
                                      </p:cBhvr>
                                      <p:rCtr x="0" y="5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extLst>
    <p:ext uri="{DCECCB84-F9BA-43D5-87BE-67443E8EF086}">
      <p15:sldGuideLst xmlns:p15="http://schemas.microsoft.com/office/powerpoint/2012/main">
        <p15:guide id="1" userDrawn="1">
          <p15:clr>
            <a:srgbClr val="FBAE40"/>
          </p15:clr>
        </p15:guide>
        <p15:guide id="2" pos="7680" userDrawn="1">
          <p15:clr>
            <a:srgbClr val="FBAE40"/>
          </p15:clr>
        </p15:guide>
        <p15:guide id="3" pos="170" userDrawn="1">
          <p15:clr>
            <a:srgbClr val="FBAE40"/>
          </p15:clr>
        </p15:guide>
        <p15:guide id="4" pos="781" userDrawn="1">
          <p15:clr>
            <a:srgbClr val="FBAE40"/>
          </p15:clr>
        </p15:guide>
        <p15:guide id="5" pos="1393" userDrawn="1">
          <p15:clr>
            <a:srgbClr val="FBAE40"/>
          </p15:clr>
        </p15:guide>
        <p15:guide id="6" pos="2005" userDrawn="1">
          <p15:clr>
            <a:srgbClr val="FBAE40"/>
          </p15:clr>
        </p15:guide>
        <p15:guide id="7" pos="2616" userDrawn="1">
          <p15:clr>
            <a:srgbClr val="FBAE40"/>
          </p15:clr>
        </p15:guide>
        <p15:guide id="8" pos="3228" userDrawn="1">
          <p15:clr>
            <a:srgbClr val="FBAE40"/>
          </p15:clr>
        </p15:guide>
        <p15:guide id="9" pos="3840" userDrawn="1">
          <p15:clr>
            <a:srgbClr val="FBAE40"/>
          </p15:clr>
        </p15:guide>
        <p15:guide id="10" pos="4451" userDrawn="1">
          <p15:clr>
            <a:srgbClr val="FBAE40"/>
          </p15:clr>
        </p15:guide>
        <p15:guide id="11" pos="5063" userDrawn="1">
          <p15:clr>
            <a:srgbClr val="FBAE40"/>
          </p15:clr>
        </p15:guide>
        <p15:guide id="12" pos="5674" userDrawn="1">
          <p15:clr>
            <a:srgbClr val="FBAE40"/>
          </p15:clr>
        </p15:guide>
        <p15:guide id="13" pos="6286" userDrawn="1">
          <p15:clr>
            <a:srgbClr val="FBAE40"/>
          </p15:clr>
        </p15:guide>
        <p15:guide id="14" pos="6898" userDrawn="1">
          <p15:clr>
            <a:srgbClr val="FBAE40"/>
          </p15:clr>
        </p15:guide>
        <p15:guide id="15" pos="7509" userDrawn="1">
          <p15:clr>
            <a:srgbClr val="FBAE40"/>
          </p15:clr>
        </p15:guide>
        <p15:guide id="16" orient="horz" userDrawn="1">
          <p15:clr>
            <a:srgbClr val="FBAE40"/>
          </p15:clr>
        </p15:guide>
        <p15:guide id="17" orient="horz" pos="4320" userDrawn="1">
          <p15:clr>
            <a:srgbClr val="FBAE40"/>
          </p15:clr>
        </p15:guide>
        <p15:guide id="18" orient="horz" pos="170" userDrawn="1">
          <p15:clr>
            <a:srgbClr val="FBAE40"/>
          </p15:clr>
        </p15:guide>
        <p15:guide id="19" orient="horz" pos="2160" userDrawn="1">
          <p15:clr>
            <a:srgbClr val="FBAE40"/>
          </p15:clr>
        </p15:guide>
        <p15:guide id="20" orient="horz" pos="414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CE8C-4BC2-CAA2-7451-304FBEAA8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379F71-05EB-853E-7E23-A6EAE83199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BD395FD-E4E0-6076-4D07-98E0B9418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82851-6829-4144-8DAC-B8A74FD26763}"/>
              </a:ext>
            </a:extLst>
          </p:cNvPr>
          <p:cNvSpPr>
            <a:spLocks noGrp="1"/>
          </p:cNvSpPr>
          <p:nvPr>
            <p:ph type="dt" sz="half" idx="10"/>
          </p:nvPr>
        </p:nvSpPr>
        <p:spPr/>
        <p:txBody>
          <a:bodyPr/>
          <a:lstStyle/>
          <a:p>
            <a:fld id="{5442BB48-99BB-40C1-9AA6-5303F798AB6D}" type="datetime1">
              <a:rPr lang="en-GB" smtClean="0"/>
              <a:t>06/05/2025</a:t>
            </a:fld>
            <a:endParaRPr lang="en-GB"/>
          </a:p>
        </p:txBody>
      </p:sp>
      <p:sp>
        <p:nvSpPr>
          <p:cNvPr id="6" name="Footer Placeholder 5">
            <a:extLst>
              <a:ext uri="{FF2B5EF4-FFF2-40B4-BE49-F238E27FC236}">
                <a16:creationId xmlns:a16="http://schemas.microsoft.com/office/drawing/2014/main" id="{314CD30E-3C31-AA44-2A8B-87C605CD0134}"/>
              </a:ext>
            </a:extLst>
          </p:cNvPr>
          <p:cNvSpPr>
            <a:spLocks noGrp="1"/>
          </p:cNvSpPr>
          <p:nvPr>
            <p:ph type="ftr" sz="quarter" idx="11"/>
          </p:nvPr>
        </p:nvSpPr>
        <p:spPr/>
        <p:txBody>
          <a:bodyPr/>
          <a:lstStyle/>
          <a:p>
            <a:r>
              <a:rPr lang="en-GB"/>
              <a:t>Designed by One Skill</a:t>
            </a:r>
          </a:p>
        </p:txBody>
      </p:sp>
      <p:sp>
        <p:nvSpPr>
          <p:cNvPr id="7" name="Slide Number Placeholder 6">
            <a:extLst>
              <a:ext uri="{FF2B5EF4-FFF2-40B4-BE49-F238E27FC236}">
                <a16:creationId xmlns:a16="http://schemas.microsoft.com/office/drawing/2014/main" id="{48AB089B-89C5-5A31-F472-479A7604EB89}"/>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297663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5329-AAE3-3E58-F378-BAD4CB611D8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3EA91E4-A116-2E09-B4CB-D5DBA73A20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7879D2-C552-EF51-DACF-B6C7FB7544FE}"/>
              </a:ext>
            </a:extLst>
          </p:cNvPr>
          <p:cNvSpPr>
            <a:spLocks noGrp="1"/>
          </p:cNvSpPr>
          <p:nvPr>
            <p:ph type="dt" sz="half" idx="10"/>
          </p:nvPr>
        </p:nvSpPr>
        <p:spPr/>
        <p:txBody>
          <a:bodyPr/>
          <a:lstStyle/>
          <a:p>
            <a:fld id="{9D50113B-307E-4BCC-B109-BBD51B521CA0}" type="datetimeFigureOut">
              <a:rPr lang="en-GB" smtClean="0"/>
              <a:t>06/05/2025</a:t>
            </a:fld>
            <a:endParaRPr lang="en-GB"/>
          </a:p>
        </p:txBody>
      </p:sp>
      <p:sp>
        <p:nvSpPr>
          <p:cNvPr id="5" name="Footer Placeholder 4">
            <a:extLst>
              <a:ext uri="{FF2B5EF4-FFF2-40B4-BE49-F238E27FC236}">
                <a16:creationId xmlns:a16="http://schemas.microsoft.com/office/drawing/2014/main" id="{F89E4186-D9C6-7254-A6CF-085AE5DAFD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687F46-1A54-4E99-9F0F-02FD07BA3CDA}"/>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3118141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4B6F-B779-6114-01F8-FC909B9E0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0AF54E-2C93-3182-A338-652AD5607C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010EA83-91B8-2F8B-D6D6-701E75F9D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3E36D-ADA9-46F8-605E-3DB04A717223}"/>
              </a:ext>
            </a:extLst>
          </p:cNvPr>
          <p:cNvSpPr>
            <a:spLocks noGrp="1"/>
          </p:cNvSpPr>
          <p:nvPr>
            <p:ph type="dt" sz="half" idx="10"/>
          </p:nvPr>
        </p:nvSpPr>
        <p:spPr/>
        <p:txBody>
          <a:bodyPr/>
          <a:lstStyle/>
          <a:p>
            <a:fld id="{1302C429-8E84-42A2-8E8C-AC5D38A08E5A}" type="datetime1">
              <a:rPr lang="en-GB" smtClean="0"/>
              <a:t>06/05/2025</a:t>
            </a:fld>
            <a:endParaRPr lang="en-GB"/>
          </a:p>
        </p:txBody>
      </p:sp>
      <p:sp>
        <p:nvSpPr>
          <p:cNvPr id="6" name="Footer Placeholder 5">
            <a:extLst>
              <a:ext uri="{FF2B5EF4-FFF2-40B4-BE49-F238E27FC236}">
                <a16:creationId xmlns:a16="http://schemas.microsoft.com/office/drawing/2014/main" id="{782E5099-E6D2-CF7B-6B64-FB3B7E6BEBFB}"/>
              </a:ext>
            </a:extLst>
          </p:cNvPr>
          <p:cNvSpPr>
            <a:spLocks noGrp="1"/>
          </p:cNvSpPr>
          <p:nvPr>
            <p:ph type="ftr" sz="quarter" idx="11"/>
          </p:nvPr>
        </p:nvSpPr>
        <p:spPr/>
        <p:txBody>
          <a:bodyPr/>
          <a:lstStyle/>
          <a:p>
            <a:r>
              <a:rPr lang="en-GB"/>
              <a:t>Designed by One Skill</a:t>
            </a:r>
          </a:p>
        </p:txBody>
      </p:sp>
      <p:sp>
        <p:nvSpPr>
          <p:cNvPr id="7" name="Slide Number Placeholder 6">
            <a:extLst>
              <a:ext uri="{FF2B5EF4-FFF2-40B4-BE49-F238E27FC236}">
                <a16:creationId xmlns:a16="http://schemas.microsoft.com/office/drawing/2014/main" id="{94B92FE7-A8B1-05B3-0C64-06952BBA890A}"/>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1436370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14CF-52E1-BE45-744A-368CA91C06E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076A353-9914-8982-0C84-9A5695B1A4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1C1416-2554-CE90-5596-7D9ED8625829}"/>
              </a:ext>
            </a:extLst>
          </p:cNvPr>
          <p:cNvSpPr>
            <a:spLocks noGrp="1"/>
          </p:cNvSpPr>
          <p:nvPr>
            <p:ph type="dt" sz="half" idx="10"/>
          </p:nvPr>
        </p:nvSpPr>
        <p:spPr/>
        <p:txBody>
          <a:bodyPr/>
          <a:lstStyle/>
          <a:p>
            <a:fld id="{4E964B02-EE58-467E-B191-C850F2619705}" type="datetime1">
              <a:rPr lang="en-GB" smtClean="0"/>
              <a:t>06/05/2025</a:t>
            </a:fld>
            <a:endParaRPr lang="en-GB"/>
          </a:p>
        </p:txBody>
      </p:sp>
      <p:sp>
        <p:nvSpPr>
          <p:cNvPr id="5" name="Footer Placeholder 4">
            <a:extLst>
              <a:ext uri="{FF2B5EF4-FFF2-40B4-BE49-F238E27FC236}">
                <a16:creationId xmlns:a16="http://schemas.microsoft.com/office/drawing/2014/main" id="{30C9D2BE-7059-389A-E2C3-EAE35D11C539}"/>
              </a:ext>
            </a:extLst>
          </p:cNvPr>
          <p:cNvSpPr>
            <a:spLocks noGrp="1"/>
          </p:cNvSpPr>
          <p:nvPr>
            <p:ph type="ftr" sz="quarter" idx="11"/>
          </p:nvPr>
        </p:nvSpPr>
        <p:spPr/>
        <p:txBody>
          <a:bodyPr/>
          <a:lstStyle/>
          <a:p>
            <a:r>
              <a:rPr lang="en-GB"/>
              <a:t>Designed by One Skill</a:t>
            </a:r>
          </a:p>
        </p:txBody>
      </p:sp>
      <p:sp>
        <p:nvSpPr>
          <p:cNvPr id="6" name="Slide Number Placeholder 5">
            <a:extLst>
              <a:ext uri="{FF2B5EF4-FFF2-40B4-BE49-F238E27FC236}">
                <a16:creationId xmlns:a16="http://schemas.microsoft.com/office/drawing/2014/main" id="{132B6406-B2CF-C5A0-55AD-808836148754}"/>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3142591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BDED2-2230-DDDB-24CA-10C580DD64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BF548C-B125-301D-91A0-E0236E25FF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88B4E0-1400-9F08-4390-6E5ADEC28D41}"/>
              </a:ext>
            </a:extLst>
          </p:cNvPr>
          <p:cNvSpPr>
            <a:spLocks noGrp="1"/>
          </p:cNvSpPr>
          <p:nvPr>
            <p:ph type="dt" sz="half" idx="10"/>
          </p:nvPr>
        </p:nvSpPr>
        <p:spPr/>
        <p:txBody>
          <a:bodyPr/>
          <a:lstStyle/>
          <a:p>
            <a:fld id="{550B8236-A10F-4128-9405-4158C4F29211}" type="datetime1">
              <a:rPr lang="en-GB" smtClean="0"/>
              <a:t>06/05/2025</a:t>
            </a:fld>
            <a:endParaRPr lang="en-GB"/>
          </a:p>
        </p:txBody>
      </p:sp>
      <p:sp>
        <p:nvSpPr>
          <p:cNvPr id="5" name="Footer Placeholder 4">
            <a:extLst>
              <a:ext uri="{FF2B5EF4-FFF2-40B4-BE49-F238E27FC236}">
                <a16:creationId xmlns:a16="http://schemas.microsoft.com/office/drawing/2014/main" id="{3B8B47D6-33E1-13E1-1F4C-E66E6C56FA87}"/>
              </a:ext>
            </a:extLst>
          </p:cNvPr>
          <p:cNvSpPr>
            <a:spLocks noGrp="1"/>
          </p:cNvSpPr>
          <p:nvPr>
            <p:ph type="ftr" sz="quarter" idx="11"/>
          </p:nvPr>
        </p:nvSpPr>
        <p:spPr/>
        <p:txBody>
          <a:bodyPr/>
          <a:lstStyle/>
          <a:p>
            <a:r>
              <a:rPr lang="en-GB"/>
              <a:t>Designed by One Skill</a:t>
            </a:r>
          </a:p>
        </p:txBody>
      </p:sp>
      <p:sp>
        <p:nvSpPr>
          <p:cNvPr id="6" name="Slide Number Placeholder 5">
            <a:extLst>
              <a:ext uri="{FF2B5EF4-FFF2-40B4-BE49-F238E27FC236}">
                <a16:creationId xmlns:a16="http://schemas.microsoft.com/office/drawing/2014/main" id="{EEE8F5D8-AA94-610F-1E85-D90E01FB6AB1}"/>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280974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2D31-7C3E-9B21-11F3-04D042B2C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0517DC-0E3B-090C-D59E-CF4189BB41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89B8AB-AECE-460D-ECF1-F71B5A9CB3EB}"/>
              </a:ext>
            </a:extLst>
          </p:cNvPr>
          <p:cNvSpPr>
            <a:spLocks noGrp="1"/>
          </p:cNvSpPr>
          <p:nvPr>
            <p:ph type="dt" sz="half" idx="10"/>
          </p:nvPr>
        </p:nvSpPr>
        <p:spPr/>
        <p:txBody>
          <a:bodyPr/>
          <a:lstStyle/>
          <a:p>
            <a:fld id="{9D50113B-307E-4BCC-B109-BBD51B521CA0}" type="datetimeFigureOut">
              <a:rPr lang="en-GB" smtClean="0"/>
              <a:t>06/05/2025</a:t>
            </a:fld>
            <a:endParaRPr lang="en-GB"/>
          </a:p>
        </p:txBody>
      </p:sp>
      <p:sp>
        <p:nvSpPr>
          <p:cNvPr id="5" name="Footer Placeholder 4">
            <a:extLst>
              <a:ext uri="{FF2B5EF4-FFF2-40B4-BE49-F238E27FC236}">
                <a16:creationId xmlns:a16="http://schemas.microsoft.com/office/drawing/2014/main" id="{657B0EE6-6B9F-C899-8CB2-BFC4C22F30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DB339F-44CD-99B1-E8A1-DB352F647225}"/>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30575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DAB0E-B469-C409-AFFA-2E7D54D7384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159B5-6998-F676-C099-A3B516B920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A2BB8FA-7C7D-AAC3-03E6-C37C8DBCBD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559741E-FA99-DDFE-22EC-ED37E8EFED2F}"/>
              </a:ext>
            </a:extLst>
          </p:cNvPr>
          <p:cNvSpPr>
            <a:spLocks noGrp="1"/>
          </p:cNvSpPr>
          <p:nvPr>
            <p:ph type="dt" sz="half" idx="10"/>
          </p:nvPr>
        </p:nvSpPr>
        <p:spPr/>
        <p:txBody>
          <a:bodyPr/>
          <a:lstStyle/>
          <a:p>
            <a:fld id="{9D50113B-307E-4BCC-B109-BBD51B521CA0}" type="datetimeFigureOut">
              <a:rPr lang="en-GB" smtClean="0"/>
              <a:t>06/05/2025</a:t>
            </a:fld>
            <a:endParaRPr lang="en-GB"/>
          </a:p>
        </p:txBody>
      </p:sp>
      <p:sp>
        <p:nvSpPr>
          <p:cNvPr id="6" name="Footer Placeholder 5">
            <a:extLst>
              <a:ext uri="{FF2B5EF4-FFF2-40B4-BE49-F238E27FC236}">
                <a16:creationId xmlns:a16="http://schemas.microsoft.com/office/drawing/2014/main" id="{699B26E2-8080-3035-BA21-383ACED9E28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C850BC-FE52-B1FF-6350-3E751999EFA8}"/>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133083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7F57-39D5-C614-4045-8C236549A5C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1B197E-557E-4427-9EBC-537882EF5A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A809BE-7F98-0816-D773-19E230279A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63C4FD4-A360-787F-3521-F4F124068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910C97-2AF6-44DB-A7CA-9349559F72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AEE5B7E-BF9D-4409-F287-34E5C844F22B}"/>
              </a:ext>
            </a:extLst>
          </p:cNvPr>
          <p:cNvSpPr>
            <a:spLocks noGrp="1"/>
          </p:cNvSpPr>
          <p:nvPr>
            <p:ph type="dt" sz="half" idx="10"/>
          </p:nvPr>
        </p:nvSpPr>
        <p:spPr/>
        <p:txBody>
          <a:bodyPr/>
          <a:lstStyle/>
          <a:p>
            <a:fld id="{9D50113B-307E-4BCC-B109-BBD51B521CA0}" type="datetimeFigureOut">
              <a:rPr lang="en-GB" smtClean="0"/>
              <a:t>06/05/2025</a:t>
            </a:fld>
            <a:endParaRPr lang="en-GB"/>
          </a:p>
        </p:txBody>
      </p:sp>
      <p:sp>
        <p:nvSpPr>
          <p:cNvPr id="8" name="Footer Placeholder 7">
            <a:extLst>
              <a:ext uri="{FF2B5EF4-FFF2-40B4-BE49-F238E27FC236}">
                <a16:creationId xmlns:a16="http://schemas.microsoft.com/office/drawing/2014/main" id="{F2F544D2-2FFC-E60C-6746-D35B7B40D45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CC603DE-1205-4F8E-BC80-C26DD5412929}"/>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1770636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CD14-B560-5502-8FA7-7C5ED24758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83E143C-9D80-7B20-53F1-F62F1622C8A2}"/>
              </a:ext>
            </a:extLst>
          </p:cNvPr>
          <p:cNvSpPr>
            <a:spLocks noGrp="1"/>
          </p:cNvSpPr>
          <p:nvPr>
            <p:ph type="dt" sz="half" idx="10"/>
          </p:nvPr>
        </p:nvSpPr>
        <p:spPr/>
        <p:txBody>
          <a:bodyPr/>
          <a:lstStyle/>
          <a:p>
            <a:fld id="{9D50113B-307E-4BCC-B109-BBD51B521CA0}" type="datetimeFigureOut">
              <a:rPr lang="en-GB" smtClean="0"/>
              <a:t>06/05/2025</a:t>
            </a:fld>
            <a:endParaRPr lang="en-GB"/>
          </a:p>
        </p:txBody>
      </p:sp>
      <p:sp>
        <p:nvSpPr>
          <p:cNvPr id="4" name="Footer Placeholder 3">
            <a:extLst>
              <a:ext uri="{FF2B5EF4-FFF2-40B4-BE49-F238E27FC236}">
                <a16:creationId xmlns:a16="http://schemas.microsoft.com/office/drawing/2014/main" id="{423224EA-D8AD-8467-6FA2-551B21B89EA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8D5502-98CE-1730-CF44-A6E43451D70E}"/>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3716746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D3DF59-3DE8-1391-6796-F8628072A2C5}"/>
              </a:ext>
            </a:extLst>
          </p:cNvPr>
          <p:cNvSpPr>
            <a:spLocks noGrp="1"/>
          </p:cNvSpPr>
          <p:nvPr>
            <p:ph type="dt" sz="half" idx="10"/>
          </p:nvPr>
        </p:nvSpPr>
        <p:spPr/>
        <p:txBody>
          <a:bodyPr/>
          <a:lstStyle/>
          <a:p>
            <a:fld id="{9D50113B-307E-4BCC-B109-BBD51B521CA0}" type="datetimeFigureOut">
              <a:rPr lang="en-GB" smtClean="0"/>
              <a:t>06/05/2025</a:t>
            </a:fld>
            <a:endParaRPr lang="en-GB"/>
          </a:p>
        </p:txBody>
      </p:sp>
      <p:sp>
        <p:nvSpPr>
          <p:cNvPr id="3" name="Footer Placeholder 2">
            <a:extLst>
              <a:ext uri="{FF2B5EF4-FFF2-40B4-BE49-F238E27FC236}">
                <a16:creationId xmlns:a16="http://schemas.microsoft.com/office/drawing/2014/main" id="{3E1741E8-5687-ABAE-BFDA-ABFB4E3F957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E1F92D4-5F01-F416-5AB8-5946FF38D62C}"/>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10591753"/>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pos="170" userDrawn="1">
          <p15:clr>
            <a:srgbClr val="FBAE40"/>
          </p15:clr>
        </p15:guide>
        <p15:guide id="4" pos="781" userDrawn="1">
          <p15:clr>
            <a:srgbClr val="FBAE40"/>
          </p15:clr>
        </p15:guide>
        <p15:guide id="5" pos="1393" userDrawn="1">
          <p15:clr>
            <a:srgbClr val="FBAE40"/>
          </p15:clr>
        </p15:guide>
        <p15:guide id="6" pos="2005" userDrawn="1">
          <p15:clr>
            <a:srgbClr val="FBAE40"/>
          </p15:clr>
        </p15:guide>
        <p15:guide id="7" pos="2616" userDrawn="1">
          <p15:clr>
            <a:srgbClr val="FBAE40"/>
          </p15:clr>
        </p15:guide>
        <p15:guide id="8" pos="3228" userDrawn="1">
          <p15:clr>
            <a:srgbClr val="FBAE40"/>
          </p15:clr>
        </p15:guide>
        <p15:guide id="9" pos="3840" userDrawn="1">
          <p15:clr>
            <a:srgbClr val="FBAE40"/>
          </p15:clr>
        </p15:guide>
        <p15:guide id="10" pos="4451" userDrawn="1">
          <p15:clr>
            <a:srgbClr val="FBAE40"/>
          </p15:clr>
        </p15:guide>
        <p15:guide id="11" pos="5063" userDrawn="1">
          <p15:clr>
            <a:srgbClr val="FBAE40"/>
          </p15:clr>
        </p15:guide>
        <p15:guide id="12" pos="5674" userDrawn="1">
          <p15:clr>
            <a:srgbClr val="FBAE40"/>
          </p15:clr>
        </p15:guide>
        <p15:guide id="13" pos="6286" userDrawn="1">
          <p15:clr>
            <a:srgbClr val="FBAE40"/>
          </p15:clr>
        </p15:guide>
        <p15:guide id="14" pos="6898" userDrawn="1">
          <p15:clr>
            <a:srgbClr val="FBAE40"/>
          </p15:clr>
        </p15:guide>
        <p15:guide id="15" pos="7509" userDrawn="1">
          <p15:clr>
            <a:srgbClr val="FBAE40"/>
          </p15:clr>
        </p15:guide>
        <p15:guide id="16" orient="horz" userDrawn="1">
          <p15:clr>
            <a:srgbClr val="FBAE40"/>
          </p15:clr>
        </p15:guide>
        <p15:guide id="17" orient="horz" pos="4320" userDrawn="1">
          <p15:clr>
            <a:srgbClr val="FBAE40"/>
          </p15:clr>
        </p15:guide>
        <p15:guide id="18" orient="horz" pos="170" userDrawn="1">
          <p15:clr>
            <a:srgbClr val="FBAE40"/>
          </p15:clr>
        </p15:guide>
        <p15:guide id="19" orient="horz" pos="414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80FC-954B-3902-44DA-728C90F766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C7B6F3C-2639-35E1-B777-330AF3DBB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E163C5E-D09C-57C5-2EC2-70882C866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F375C-4470-09D6-15BE-9BF9331F0EC2}"/>
              </a:ext>
            </a:extLst>
          </p:cNvPr>
          <p:cNvSpPr>
            <a:spLocks noGrp="1"/>
          </p:cNvSpPr>
          <p:nvPr>
            <p:ph type="dt" sz="half" idx="10"/>
          </p:nvPr>
        </p:nvSpPr>
        <p:spPr/>
        <p:txBody>
          <a:bodyPr/>
          <a:lstStyle/>
          <a:p>
            <a:fld id="{9D50113B-307E-4BCC-B109-BBD51B521CA0}" type="datetimeFigureOut">
              <a:rPr lang="en-GB" smtClean="0"/>
              <a:t>06/05/2025</a:t>
            </a:fld>
            <a:endParaRPr lang="en-GB"/>
          </a:p>
        </p:txBody>
      </p:sp>
      <p:sp>
        <p:nvSpPr>
          <p:cNvPr id="6" name="Footer Placeholder 5">
            <a:extLst>
              <a:ext uri="{FF2B5EF4-FFF2-40B4-BE49-F238E27FC236}">
                <a16:creationId xmlns:a16="http://schemas.microsoft.com/office/drawing/2014/main" id="{DE8796F1-3EE7-BE1C-93CC-2135E5BBDC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C2ACCB-8014-917F-BE76-14490BABA76E}"/>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2014191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5C55-DE59-AD45-2ED2-29A7911569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E21D154-BEFF-4042-8137-4CE2589046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2B5F2CF-5E0E-84D9-7794-1E1EC50C4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3EA2CF-FF4B-F037-DBB0-1AE8C8E06AA6}"/>
              </a:ext>
            </a:extLst>
          </p:cNvPr>
          <p:cNvSpPr>
            <a:spLocks noGrp="1"/>
          </p:cNvSpPr>
          <p:nvPr>
            <p:ph type="dt" sz="half" idx="10"/>
          </p:nvPr>
        </p:nvSpPr>
        <p:spPr/>
        <p:txBody>
          <a:bodyPr/>
          <a:lstStyle/>
          <a:p>
            <a:fld id="{9D50113B-307E-4BCC-B109-BBD51B521CA0}" type="datetimeFigureOut">
              <a:rPr lang="en-GB" smtClean="0"/>
              <a:t>06/05/2025</a:t>
            </a:fld>
            <a:endParaRPr lang="en-GB"/>
          </a:p>
        </p:txBody>
      </p:sp>
      <p:sp>
        <p:nvSpPr>
          <p:cNvPr id="6" name="Footer Placeholder 5">
            <a:extLst>
              <a:ext uri="{FF2B5EF4-FFF2-40B4-BE49-F238E27FC236}">
                <a16:creationId xmlns:a16="http://schemas.microsoft.com/office/drawing/2014/main" id="{0D4DDD2A-A5F6-F1C5-05E8-64CD9D51A7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3BC7A3-B58F-13B7-9995-D27EF38245E9}"/>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3712217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50F0E9-14D8-C13A-164C-5578C2FADF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BF6759-8623-0D18-E856-4DECD53A0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B6CE54-4744-A76E-1786-3567DF9AFE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50113B-307E-4BCC-B109-BBD51B521CA0}" type="datetimeFigureOut">
              <a:rPr lang="en-GB" smtClean="0"/>
              <a:t>06/05/2025</a:t>
            </a:fld>
            <a:endParaRPr lang="en-GB"/>
          </a:p>
        </p:txBody>
      </p:sp>
      <p:sp>
        <p:nvSpPr>
          <p:cNvPr id="5" name="Footer Placeholder 4">
            <a:extLst>
              <a:ext uri="{FF2B5EF4-FFF2-40B4-BE49-F238E27FC236}">
                <a16:creationId xmlns:a16="http://schemas.microsoft.com/office/drawing/2014/main" id="{B98C2A40-3DF3-1B62-CB90-5CF5DDD2B2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CF77C0B-632A-3E36-411B-34F99CAAF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14E427-6CF7-43B6-97E6-2AF54BA7AF6B}" type="slidenum">
              <a:rPr lang="en-GB" smtClean="0"/>
              <a:t>‹#›</a:t>
            </a:fld>
            <a:endParaRPr lang="en-GB"/>
          </a:p>
        </p:txBody>
      </p:sp>
    </p:spTree>
    <p:extLst>
      <p:ext uri="{BB962C8B-B14F-4D97-AF65-F5344CB8AC3E}">
        <p14:creationId xmlns:p14="http://schemas.microsoft.com/office/powerpoint/2010/main" val="3786801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408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770F58-8B7D-F427-3309-C3D961FD3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E1B47EA-74DB-F782-1229-A7D50D55D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C7489F-CA03-DF0D-936B-836DF94942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5E39B9-08EC-4F45-925B-8D107A3A0A96}" type="datetime1">
              <a:rPr lang="en-GB" smtClean="0"/>
              <a:t>06/05/2025</a:t>
            </a:fld>
            <a:endParaRPr lang="en-GB"/>
          </a:p>
        </p:txBody>
      </p:sp>
      <p:sp>
        <p:nvSpPr>
          <p:cNvPr id="5" name="Footer Placeholder 4">
            <a:extLst>
              <a:ext uri="{FF2B5EF4-FFF2-40B4-BE49-F238E27FC236}">
                <a16:creationId xmlns:a16="http://schemas.microsoft.com/office/drawing/2014/main" id="{6A0FD0F0-FA20-6934-DED2-4CCC6121D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Designed by One Skill</a:t>
            </a:r>
          </a:p>
        </p:txBody>
      </p:sp>
      <p:sp>
        <p:nvSpPr>
          <p:cNvPr id="6" name="Slide Number Placeholder 5">
            <a:extLst>
              <a:ext uri="{FF2B5EF4-FFF2-40B4-BE49-F238E27FC236}">
                <a16:creationId xmlns:a16="http://schemas.microsoft.com/office/drawing/2014/main" id="{71C108D4-B6A7-9A0C-D98B-E13304A17E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EB0B11-EF5C-41FA-A23E-99E3908ED535}" type="slidenum">
              <a:rPr lang="en-GB" smtClean="0"/>
              <a:t>‹#›</a:t>
            </a:fld>
            <a:endParaRPr lang="en-GB"/>
          </a:p>
        </p:txBody>
      </p:sp>
    </p:spTree>
    <p:extLst>
      <p:ext uri="{BB962C8B-B14F-4D97-AF65-F5344CB8AC3E}">
        <p14:creationId xmlns:p14="http://schemas.microsoft.com/office/powerpoint/2010/main" val="3110437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image" Target="../media/image1.png"/><Relationship Id="rId21"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jpg"/><Relationship Id="rId15" Type="http://schemas.openxmlformats.org/officeDocument/2006/relationships/image" Target="../media/image12.svg"/><Relationship Id="rId23" Type="http://schemas.openxmlformats.org/officeDocument/2006/relationships/image" Target="../media/image20.svg"/><Relationship Id="rId10" Type="http://schemas.openxmlformats.org/officeDocument/2006/relationships/image" Target="../media/image7.png"/><Relationship Id="rId19"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6.svg"/><Relationship Id="rId14" Type="http://schemas.openxmlformats.org/officeDocument/2006/relationships/image" Target="../media/image11.png"/><Relationship Id="rId22"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3" Type="http://schemas.openxmlformats.org/officeDocument/2006/relationships/image" Target="../media/image11.png"/><Relationship Id="rId12"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18.xml"/><Relationship Id="rId11" Type="http://schemas.openxmlformats.org/officeDocument/2006/relationships/image" Target="../media/image42.png"/><Relationship Id="rId10" Type="http://schemas.openxmlformats.org/officeDocument/2006/relationships/image" Target="../media/image41.png"/><Relationship Id="rId4" Type="http://schemas.openxmlformats.org/officeDocument/2006/relationships/image" Target="../media/image12.sv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1.png"/><Relationship Id="rId7" Type="http://schemas.openxmlformats.org/officeDocument/2006/relationships/image" Target="../media/image46.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450.png"/><Relationship Id="rId5" Type="http://schemas.openxmlformats.org/officeDocument/2006/relationships/image" Target="../media/image49.png"/><Relationship Id="rId4" Type="http://schemas.openxmlformats.org/officeDocument/2006/relationships/image" Target="../media/image12.sv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chart" Target="../charts/chart1.xml"/><Relationship Id="rId1" Type="http://schemas.openxmlformats.org/officeDocument/2006/relationships/slideLayout" Target="../slideLayouts/slideLayout18.xml"/><Relationship Id="rId6" Type="http://schemas.openxmlformats.org/officeDocument/2006/relationships/image" Target="../media/image410.png"/><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30.png"/><Relationship Id="rId2" Type="http://schemas.openxmlformats.org/officeDocument/2006/relationships/chart" Target="../charts/chart2.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3" Type="http://schemas.openxmlformats.org/officeDocument/2006/relationships/image" Target="../media/image8.svg"/><Relationship Id="rId18" Type="http://schemas.openxmlformats.org/officeDocument/2006/relationships/image" Target="../media/image13.png"/><Relationship Id="rId26" Type="http://schemas.openxmlformats.org/officeDocument/2006/relationships/image" Target="../media/image22.png"/><Relationship Id="rId39" Type="http://schemas.openxmlformats.org/officeDocument/2006/relationships/image" Target="../media/image27.png"/><Relationship Id="rId21" Type="http://schemas.openxmlformats.org/officeDocument/2006/relationships/image" Target="../media/image18.svg"/><Relationship Id="rId34" Type="http://schemas.openxmlformats.org/officeDocument/2006/relationships/slide" Target="slide26.xml"/><Relationship Id="rId42" Type="http://schemas.openxmlformats.org/officeDocument/2006/relationships/image" Target="../media/image28.png"/><Relationship Id="rId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11.png"/><Relationship Id="rId20" Type="http://schemas.openxmlformats.org/officeDocument/2006/relationships/image" Target="../media/image17.png"/><Relationship Id="rId29" Type="http://schemas.openxmlformats.org/officeDocument/2006/relationships/image" Target="../media/image23.png"/><Relationship Id="rId41"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image" Target="../media/image6.svg"/><Relationship Id="rId24" Type="http://schemas.openxmlformats.org/officeDocument/2006/relationships/image" Target="../media/image22.png"/><Relationship Id="rId32" Type="http://schemas.openxmlformats.org/officeDocument/2006/relationships/image" Target="../media/image240.png"/><Relationship Id="rId37" Type="http://schemas.openxmlformats.org/officeDocument/2006/relationships/slide" Target="slide31.xml"/><Relationship Id="rId40" Type="http://schemas.openxmlformats.org/officeDocument/2006/relationships/slide" Target="slide36.xml"/><Relationship Id="rId5" Type="http://schemas.openxmlformats.org/officeDocument/2006/relationships/image" Target="../media/image21.png"/><Relationship Id="rId15" Type="http://schemas.openxmlformats.org/officeDocument/2006/relationships/image" Target="../media/image10.svg"/><Relationship Id="rId23" Type="http://schemas.openxmlformats.org/officeDocument/2006/relationships/image" Target="../media/image20.svg"/><Relationship Id="rId28" Type="http://schemas.openxmlformats.org/officeDocument/2006/relationships/slide" Target="slide8.xml"/><Relationship Id="rId36" Type="http://schemas.openxmlformats.org/officeDocument/2006/relationships/image" Target="../media/image26.png"/><Relationship Id="rId10" Type="http://schemas.openxmlformats.org/officeDocument/2006/relationships/image" Target="../media/image5.png"/><Relationship Id="rId19" Type="http://schemas.openxmlformats.org/officeDocument/2006/relationships/image" Target="../media/image14.svg"/><Relationship Id="rId31" Type="http://schemas.openxmlformats.org/officeDocument/2006/relationships/slide" Target="slide18.xml"/><Relationship Id="rId44"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4.svg"/><Relationship Id="rId14" Type="http://schemas.openxmlformats.org/officeDocument/2006/relationships/image" Target="../media/image9.png"/><Relationship Id="rId22" Type="http://schemas.openxmlformats.org/officeDocument/2006/relationships/image" Target="../media/image19.png"/><Relationship Id="rId27" Type="http://schemas.openxmlformats.org/officeDocument/2006/relationships/image" Target="../media/image23.png"/><Relationship Id="rId30" Type="http://schemas.openxmlformats.org/officeDocument/2006/relationships/image" Target="../media/image24.png"/><Relationship Id="rId35" Type="http://schemas.openxmlformats.org/officeDocument/2006/relationships/image" Target="../media/image25.png"/><Relationship Id="rId43" Type="http://schemas.openxmlformats.org/officeDocument/2006/relationships/slide" Target="slide38.xml"/><Relationship Id="rId8" Type="http://schemas.openxmlformats.org/officeDocument/2006/relationships/image" Target="../media/image3.png"/><Relationship Id="rId3" Type="http://schemas.openxmlformats.org/officeDocument/2006/relationships/image" Target="../media/image1.png"/><Relationship Id="rId12" Type="http://schemas.openxmlformats.org/officeDocument/2006/relationships/image" Target="../media/image7.png"/><Relationship Id="rId17" Type="http://schemas.openxmlformats.org/officeDocument/2006/relationships/image" Target="../media/image12.svg"/><Relationship Id="rId25" Type="http://schemas.openxmlformats.org/officeDocument/2006/relationships/slide" Target="slide5.xml"/><Relationship Id="rId33" Type="http://schemas.openxmlformats.org/officeDocument/2006/relationships/image" Target="../media/image25.png"/><Relationship Id="rId38" Type="http://schemas.openxmlformats.org/officeDocument/2006/relationships/image" Target="../media/image26.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jpeg"/><Relationship Id="rId7" Type="http://schemas.openxmlformats.org/officeDocument/2006/relationships/image" Target="../media/image52.png"/><Relationship Id="rId2" Type="http://schemas.openxmlformats.org/officeDocument/2006/relationships/chart" Target="../charts/chart3.xm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jpeg"/><Relationship Id="rId7" Type="http://schemas.openxmlformats.org/officeDocument/2006/relationships/image" Target="../media/image52.png"/><Relationship Id="rId2" Type="http://schemas.openxmlformats.org/officeDocument/2006/relationships/chart" Target="../charts/chart4.xm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10.sv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chart" Target="../charts/chart5.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10.sv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chart" Target="../charts/chart6.xml"/><Relationship Id="rId1" Type="http://schemas.openxmlformats.org/officeDocument/2006/relationships/slideLayout" Target="../slideLayouts/slideLayout18.xml"/><Relationship Id="rId6" Type="http://schemas.openxmlformats.org/officeDocument/2006/relationships/image" Target="../media/image56.jpg"/><Relationship Id="rId5" Type="http://schemas.openxmlformats.org/officeDocument/2006/relationships/image" Target="../media/image10.sv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chart" Target="../charts/chart7.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10.sv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chart" Target="../charts/chart8.xm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10.sv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3" Type="http://schemas.openxmlformats.org/officeDocument/2006/relationships/image" Target="../media/image29.pn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4.svg"/><Relationship Id="rId15" Type="http://schemas.openxmlformats.org/officeDocument/2006/relationships/image" Target="../media/image39.jpeg"/><Relationship Id="rId10" Type="http://schemas.openxmlformats.org/officeDocument/2006/relationships/image" Target="../media/image34.jpeg"/><Relationship Id="rId4" Type="http://schemas.openxmlformats.org/officeDocument/2006/relationships/image" Target="../media/image3.png"/><Relationship Id="rId9" Type="http://schemas.openxmlformats.org/officeDocument/2006/relationships/image" Target="../media/image33.jpeg"/><Relationship Id="rId14" Type="http://schemas.openxmlformats.org/officeDocument/2006/relationships/image" Target="../media/image38.jpe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4.sv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4.svg"/></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3.png"/><Relationship Id="rId7" Type="http://schemas.openxmlformats.org/officeDocument/2006/relationships/image" Target="../media/image69.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4.svg"/><Relationship Id="rId9"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3.png"/><Relationship Id="rId7" Type="http://schemas.openxmlformats.org/officeDocument/2006/relationships/image" Target="../media/image74.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14.svg"/><Relationship Id="rId9"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3.png"/><Relationship Id="rId7" Type="http://schemas.openxmlformats.org/officeDocument/2006/relationships/image" Target="../media/image79.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14.sv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youtube.com/watch?v=ytjvvUrOvHk&amp;list=PLRhykGcChdDHTl1LbHsnRwe9Cv0a617NX&amp;index=4" TargetMode="External"/><Relationship Id="rId2" Type="http://schemas.openxmlformats.org/officeDocument/2006/relationships/image" Target="../media/image46.jpeg"/><Relationship Id="rId1" Type="http://schemas.openxmlformats.org/officeDocument/2006/relationships/slideLayout" Target="../slideLayouts/slideLayout18.xml"/><Relationship Id="rId6" Type="http://schemas.openxmlformats.org/officeDocument/2006/relationships/hyperlink" Target="https://www.youtube.com/watch?v=Dp-bELNtF8g&amp;list=PLRhykGcChdDHTl1LbHsnRwe9Cv0a617NX&amp;index=8" TargetMode="External"/><Relationship Id="rId5" Type="http://schemas.openxmlformats.org/officeDocument/2006/relationships/hyperlink" Target="https://youtu.be/I3ogaaFYmGI?feature=shared" TargetMode="External"/><Relationship Id="rId4" Type="http://schemas.openxmlformats.org/officeDocument/2006/relationships/image" Target="../media/image18.sv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youtube.com/watch?v=ytjvvUrOvHk&amp;list=PLRhykGcChdDHTl1LbHsnRwe9Cv0a617NX&amp;index=4" TargetMode="External"/><Relationship Id="rId2" Type="http://schemas.openxmlformats.org/officeDocument/2006/relationships/image" Target="../media/image46.jpeg"/><Relationship Id="rId1" Type="http://schemas.openxmlformats.org/officeDocument/2006/relationships/slideLayout" Target="../slideLayouts/slideLayout18.xml"/><Relationship Id="rId6" Type="http://schemas.openxmlformats.org/officeDocument/2006/relationships/hyperlink" Target="https://www.youtube.com/watch?v=Dp-bELNtF8g&amp;list=PLRhykGcChdDHTl1LbHsnRwe9Cv0a617NX&amp;index=8" TargetMode="External"/><Relationship Id="rId5" Type="http://schemas.openxmlformats.org/officeDocument/2006/relationships/hyperlink" Target="https://youtu.be/I3ogaaFYmGI?feature=shared" TargetMode="External"/><Relationship Id="rId4" Type="http://schemas.openxmlformats.org/officeDocument/2006/relationships/image" Target="../media/image18.sv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20.sv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image" Target="../media/image3.png"/><Relationship Id="rId7" Type="http://schemas.openxmlformats.org/officeDocument/2006/relationships/image" Target="../media/image32.jpeg"/><Relationship Id="rId12" Type="http://schemas.openxmlformats.org/officeDocument/2006/relationships/image" Target="../media/image37.jpe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4.svg"/><Relationship Id="rId9" Type="http://schemas.openxmlformats.org/officeDocument/2006/relationships/image" Target="../media/image34.jpeg"/><Relationship Id="rId14" Type="http://schemas.openxmlformats.org/officeDocument/2006/relationships/image" Target="../media/image39.jpe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E9102-EFCF-23D0-F3DC-C1B8E90A3A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useBgFill="1">
        <p:nvSpPr>
          <p:cNvPr id="84" name="!!mission_big">
            <a:extLst>
              <a:ext uri="{FF2B5EF4-FFF2-40B4-BE49-F238E27FC236}">
                <a16:creationId xmlns:a16="http://schemas.microsoft.com/office/drawing/2014/main" id="{6CFBC3F3-FDB5-FD3D-1481-3059D5AE927C}"/>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5" name="!!problem_big">
            <a:extLst>
              <a:ext uri="{FF2B5EF4-FFF2-40B4-BE49-F238E27FC236}">
                <a16:creationId xmlns:a16="http://schemas.microsoft.com/office/drawing/2014/main" id="{70765587-F598-D543-0EBF-D55B36CEEE1A}"/>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6" name="!!solution_big">
            <a:extLst>
              <a:ext uri="{FF2B5EF4-FFF2-40B4-BE49-F238E27FC236}">
                <a16:creationId xmlns:a16="http://schemas.microsoft.com/office/drawing/2014/main" id="{C7467CC4-78EB-06D5-5CC2-826B8F952ABA}"/>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7" name="!!potential_big">
            <a:extLst>
              <a:ext uri="{FF2B5EF4-FFF2-40B4-BE49-F238E27FC236}">
                <a16:creationId xmlns:a16="http://schemas.microsoft.com/office/drawing/2014/main" id="{0DD63B05-8199-0461-6984-B6F7AE7441D2}"/>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8" name="!!model_big">
            <a:extLst>
              <a:ext uri="{FF2B5EF4-FFF2-40B4-BE49-F238E27FC236}">
                <a16:creationId xmlns:a16="http://schemas.microsoft.com/office/drawing/2014/main" id="{91323A8D-2FBA-BE9B-F312-A3CBEBBE7784}"/>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9" name="!!growth_big">
            <a:extLst>
              <a:ext uri="{FF2B5EF4-FFF2-40B4-BE49-F238E27FC236}">
                <a16:creationId xmlns:a16="http://schemas.microsoft.com/office/drawing/2014/main" id="{1D2DDA0C-34D1-ECC6-DC5C-7CAFDFDA342F}"/>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90" name="!!competition_big">
            <a:extLst>
              <a:ext uri="{FF2B5EF4-FFF2-40B4-BE49-F238E27FC236}">
                <a16:creationId xmlns:a16="http://schemas.microsoft.com/office/drawing/2014/main" id="{21154ADD-2272-0B48-19E1-DEF64F150958}"/>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91" name="!!finanvials_big">
            <a:extLst>
              <a:ext uri="{FF2B5EF4-FFF2-40B4-BE49-F238E27FC236}">
                <a16:creationId xmlns:a16="http://schemas.microsoft.com/office/drawing/2014/main" id="{8411AC72-885D-0B03-2EFB-F3B3BF963E02}"/>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92" name="!!team_big">
            <a:extLst>
              <a:ext uri="{FF2B5EF4-FFF2-40B4-BE49-F238E27FC236}">
                <a16:creationId xmlns:a16="http://schemas.microsoft.com/office/drawing/2014/main" id="{1658FEF9-E6D9-F422-5CE4-804A8426C251}"/>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grpSp>
        <p:nvGrpSpPr>
          <p:cNvPr id="93" name="!!mission">
            <a:extLst>
              <a:ext uri="{FF2B5EF4-FFF2-40B4-BE49-F238E27FC236}">
                <a16:creationId xmlns:a16="http://schemas.microsoft.com/office/drawing/2014/main" id="{8ABB4022-F60A-F196-E21D-86C3F9E8C5A1}"/>
              </a:ext>
            </a:extLst>
          </p:cNvPr>
          <p:cNvGrpSpPr/>
          <p:nvPr/>
        </p:nvGrpSpPr>
        <p:grpSpPr>
          <a:xfrm>
            <a:off x="6652870" y="2824776"/>
            <a:ext cx="507586" cy="507586"/>
            <a:chOff x="1700837" y="1711757"/>
            <a:chExt cx="507586" cy="507586"/>
          </a:xfrm>
        </p:grpSpPr>
        <p:sp useBgFill="1">
          <p:nvSpPr>
            <p:cNvPr id="94" name="Oval 93">
              <a:extLst>
                <a:ext uri="{FF2B5EF4-FFF2-40B4-BE49-F238E27FC236}">
                  <a16:creationId xmlns:a16="http://schemas.microsoft.com/office/drawing/2014/main" id="{F2FE31D7-9CA3-8B92-8DAC-2622D9EA35A8}"/>
                </a:ext>
              </a:extLst>
            </p:cNvPr>
            <p:cNvSpPr/>
            <p:nvPr/>
          </p:nvSpPr>
          <p:spPr>
            <a:xfrm>
              <a:off x="1700837" y="1711757"/>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5" name="Graphic 94">
              <a:extLst>
                <a:ext uri="{FF2B5EF4-FFF2-40B4-BE49-F238E27FC236}">
                  <a16:creationId xmlns:a16="http://schemas.microsoft.com/office/drawing/2014/main" id="{F11E90DF-2951-D0AA-5249-88F7AFDCAB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28630" y="1839550"/>
              <a:ext cx="252000" cy="252000"/>
            </a:xfrm>
            <a:prstGeom prst="rect">
              <a:avLst/>
            </a:prstGeom>
          </p:spPr>
        </p:pic>
      </p:grpSp>
      <p:grpSp>
        <p:nvGrpSpPr>
          <p:cNvPr id="96" name="!!problem">
            <a:extLst>
              <a:ext uri="{FF2B5EF4-FFF2-40B4-BE49-F238E27FC236}">
                <a16:creationId xmlns:a16="http://schemas.microsoft.com/office/drawing/2014/main" id="{EBA2FDB7-75AA-72DB-A82C-DD7851826BCB}"/>
              </a:ext>
            </a:extLst>
          </p:cNvPr>
          <p:cNvGrpSpPr/>
          <p:nvPr/>
        </p:nvGrpSpPr>
        <p:grpSpPr>
          <a:xfrm>
            <a:off x="7045745" y="1917649"/>
            <a:ext cx="507586" cy="507586"/>
            <a:chOff x="2240169" y="4083721"/>
            <a:chExt cx="507586" cy="507586"/>
          </a:xfrm>
        </p:grpSpPr>
        <p:sp useBgFill="1">
          <p:nvSpPr>
            <p:cNvPr id="97" name="Oval 96">
              <a:extLst>
                <a:ext uri="{FF2B5EF4-FFF2-40B4-BE49-F238E27FC236}">
                  <a16:creationId xmlns:a16="http://schemas.microsoft.com/office/drawing/2014/main" id="{CBDBE464-FFB6-460D-1355-070C8FFC1F50}"/>
                </a:ext>
              </a:extLst>
            </p:cNvPr>
            <p:cNvSpPr/>
            <p:nvPr/>
          </p:nvSpPr>
          <p:spPr>
            <a:xfrm>
              <a:off x="2240169" y="4083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8" name="Graphic 97">
              <a:extLst>
                <a:ext uri="{FF2B5EF4-FFF2-40B4-BE49-F238E27FC236}">
                  <a16:creationId xmlns:a16="http://schemas.microsoft.com/office/drawing/2014/main" id="{A487C0E8-ED67-0170-B6A2-7DBC567127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962" y="4211514"/>
              <a:ext cx="252000" cy="252000"/>
            </a:xfrm>
            <a:prstGeom prst="rect">
              <a:avLst/>
            </a:prstGeom>
          </p:spPr>
        </p:pic>
      </p:grpSp>
      <p:grpSp>
        <p:nvGrpSpPr>
          <p:cNvPr id="99" name="!!solution">
            <a:extLst>
              <a:ext uri="{FF2B5EF4-FFF2-40B4-BE49-F238E27FC236}">
                <a16:creationId xmlns:a16="http://schemas.microsoft.com/office/drawing/2014/main" id="{4315983D-37E1-2DB8-C6CD-897AB0F4A48B}"/>
              </a:ext>
            </a:extLst>
          </p:cNvPr>
          <p:cNvGrpSpPr/>
          <p:nvPr/>
        </p:nvGrpSpPr>
        <p:grpSpPr>
          <a:xfrm>
            <a:off x="7910718" y="1566928"/>
            <a:ext cx="507586" cy="507586"/>
            <a:chOff x="3825777" y="2263184"/>
            <a:chExt cx="507586" cy="507586"/>
          </a:xfrm>
        </p:grpSpPr>
        <p:sp useBgFill="1">
          <p:nvSpPr>
            <p:cNvPr id="100" name="Oval 99">
              <a:extLst>
                <a:ext uri="{FF2B5EF4-FFF2-40B4-BE49-F238E27FC236}">
                  <a16:creationId xmlns:a16="http://schemas.microsoft.com/office/drawing/2014/main" id="{466739ED-CC90-C839-AE9F-21A11220F695}"/>
                </a:ext>
              </a:extLst>
            </p:cNvPr>
            <p:cNvSpPr/>
            <p:nvPr/>
          </p:nvSpPr>
          <p:spPr>
            <a:xfrm>
              <a:off x="3825777" y="2263184"/>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1" name="Graphic 100">
              <a:extLst>
                <a:ext uri="{FF2B5EF4-FFF2-40B4-BE49-F238E27FC236}">
                  <a16:creationId xmlns:a16="http://schemas.microsoft.com/office/drawing/2014/main" id="{010F1219-9830-8E0D-73D1-3886EF6C35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53570" y="2390977"/>
              <a:ext cx="252000" cy="252000"/>
            </a:xfrm>
            <a:prstGeom prst="rect">
              <a:avLst/>
            </a:prstGeom>
          </p:spPr>
        </p:pic>
      </p:grpSp>
      <p:grpSp>
        <p:nvGrpSpPr>
          <p:cNvPr id="102" name="!!potential">
            <a:extLst>
              <a:ext uri="{FF2B5EF4-FFF2-40B4-BE49-F238E27FC236}">
                <a16:creationId xmlns:a16="http://schemas.microsoft.com/office/drawing/2014/main" id="{7EB825F4-9A36-9B07-53BB-3512C1270479}"/>
              </a:ext>
            </a:extLst>
          </p:cNvPr>
          <p:cNvGrpSpPr/>
          <p:nvPr/>
        </p:nvGrpSpPr>
        <p:grpSpPr>
          <a:xfrm>
            <a:off x="7045745" y="3661814"/>
            <a:ext cx="507586" cy="507586"/>
            <a:chOff x="4797684" y="4481585"/>
            <a:chExt cx="507586" cy="507586"/>
          </a:xfrm>
        </p:grpSpPr>
        <p:sp useBgFill="1">
          <p:nvSpPr>
            <p:cNvPr id="103" name="Oval 102">
              <a:extLst>
                <a:ext uri="{FF2B5EF4-FFF2-40B4-BE49-F238E27FC236}">
                  <a16:creationId xmlns:a16="http://schemas.microsoft.com/office/drawing/2014/main" id="{26293457-7725-C26F-5E8D-577FFD922349}"/>
                </a:ext>
              </a:extLst>
            </p:cNvPr>
            <p:cNvSpPr/>
            <p:nvPr/>
          </p:nvSpPr>
          <p:spPr>
            <a:xfrm>
              <a:off x="4797684"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4" name="Graphic 103">
              <a:extLst>
                <a:ext uri="{FF2B5EF4-FFF2-40B4-BE49-F238E27FC236}">
                  <a16:creationId xmlns:a16="http://schemas.microsoft.com/office/drawing/2014/main" id="{3BCCF682-C61A-869C-9529-636E048032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25477" y="4609378"/>
              <a:ext cx="252000" cy="252000"/>
            </a:xfrm>
            <a:prstGeom prst="rect">
              <a:avLst/>
            </a:prstGeom>
          </p:spPr>
        </p:pic>
      </p:grpSp>
      <p:grpSp>
        <p:nvGrpSpPr>
          <p:cNvPr id="105" name="!!model">
            <a:extLst>
              <a:ext uri="{FF2B5EF4-FFF2-40B4-BE49-F238E27FC236}">
                <a16:creationId xmlns:a16="http://schemas.microsoft.com/office/drawing/2014/main" id="{78714283-B9F8-CB78-2DCC-FA801CDE60EE}"/>
              </a:ext>
            </a:extLst>
          </p:cNvPr>
          <p:cNvGrpSpPr/>
          <p:nvPr/>
        </p:nvGrpSpPr>
        <p:grpSpPr>
          <a:xfrm>
            <a:off x="7897432" y="2821996"/>
            <a:ext cx="507586" cy="507586"/>
            <a:chOff x="5832785" y="1868829"/>
            <a:chExt cx="507586" cy="507586"/>
          </a:xfrm>
        </p:grpSpPr>
        <p:sp useBgFill="1">
          <p:nvSpPr>
            <p:cNvPr id="106" name="Oval 105">
              <a:extLst>
                <a:ext uri="{FF2B5EF4-FFF2-40B4-BE49-F238E27FC236}">
                  <a16:creationId xmlns:a16="http://schemas.microsoft.com/office/drawing/2014/main" id="{750DC086-A827-EEA1-F118-DF41BE1504A7}"/>
                </a:ext>
              </a:extLst>
            </p:cNvPr>
            <p:cNvSpPr/>
            <p:nvPr/>
          </p:nvSpPr>
          <p:spPr>
            <a:xfrm>
              <a:off x="5832785"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7" name="Graphic 106">
              <a:extLst>
                <a:ext uri="{FF2B5EF4-FFF2-40B4-BE49-F238E27FC236}">
                  <a16:creationId xmlns:a16="http://schemas.microsoft.com/office/drawing/2014/main" id="{53BC1E00-DC2C-70CA-AD01-38FA56F5D2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60578" y="1996622"/>
              <a:ext cx="252000" cy="252000"/>
            </a:xfrm>
            <a:prstGeom prst="rect">
              <a:avLst/>
            </a:prstGeom>
          </p:spPr>
        </p:pic>
      </p:grpSp>
      <p:grpSp>
        <p:nvGrpSpPr>
          <p:cNvPr id="108" name="!!growth">
            <a:extLst>
              <a:ext uri="{FF2B5EF4-FFF2-40B4-BE49-F238E27FC236}">
                <a16:creationId xmlns:a16="http://schemas.microsoft.com/office/drawing/2014/main" id="{166D8C8F-95DA-C3F8-C96B-26210A714E82}"/>
              </a:ext>
            </a:extLst>
          </p:cNvPr>
          <p:cNvGrpSpPr/>
          <p:nvPr/>
        </p:nvGrpSpPr>
        <p:grpSpPr>
          <a:xfrm>
            <a:off x="8787878" y="3661814"/>
            <a:ext cx="507586" cy="507586"/>
            <a:chOff x="6811776" y="4481585"/>
            <a:chExt cx="507586" cy="507586"/>
          </a:xfrm>
        </p:grpSpPr>
        <p:sp useBgFill="1">
          <p:nvSpPr>
            <p:cNvPr id="109" name="Oval 108">
              <a:extLst>
                <a:ext uri="{FF2B5EF4-FFF2-40B4-BE49-F238E27FC236}">
                  <a16:creationId xmlns:a16="http://schemas.microsoft.com/office/drawing/2014/main" id="{D1A935B9-16B8-4EA4-ECB5-F93E26ED1468}"/>
                </a:ext>
              </a:extLst>
            </p:cNvPr>
            <p:cNvSpPr/>
            <p:nvPr/>
          </p:nvSpPr>
          <p:spPr>
            <a:xfrm>
              <a:off x="6811776"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0" name="Graphic 109">
              <a:extLst>
                <a:ext uri="{FF2B5EF4-FFF2-40B4-BE49-F238E27FC236}">
                  <a16:creationId xmlns:a16="http://schemas.microsoft.com/office/drawing/2014/main" id="{B01ED3F3-C85A-6E07-2F45-1209EB11F2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39569" y="4609378"/>
              <a:ext cx="252000" cy="252000"/>
            </a:xfrm>
            <a:prstGeom prst="rect">
              <a:avLst/>
            </a:prstGeom>
          </p:spPr>
        </p:pic>
      </p:grpSp>
      <p:grpSp>
        <p:nvGrpSpPr>
          <p:cNvPr id="111" name="!!competition">
            <a:extLst>
              <a:ext uri="{FF2B5EF4-FFF2-40B4-BE49-F238E27FC236}">
                <a16:creationId xmlns:a16="http://schemas.microsoft.com/office/drawing/2014/main" id="{A38DA15A-EDAF-D7D1-E4A2-ADB503D14FF0}"/>
              </a:ext>
            </a:extLst>
          </p:cNvPr>
          <p:cNvGrpSpPr/>
          <p:nvPr/>
        </p:nvGrpSpPr>
        <p:grpSpPr>
          <a:xfrm>
            <a:off x="8787878" y="1917649"/>
            <a:ext cx="507586" cy="507586"/>
            <a:chOff x="7790768" y="1868829"/>
            <a:chExt cx="507586" cy="507586"/>
          </a:xfrm>
        </p:grpSpPr>
        <p:sp useBgFill="1">
          <p:nvSpPr>
            <p:cNvPr id="112" name="Oval 111">
              <a:extLst>
                <a:ext uri="{FF2B5EF4-FFF2-40B4-BE49-F238E27FC236}">
                  <a16:creationId xmlns:a16="http://schemas.microsoft.com/office/drawing/2014/main" id="{FA4ECD52-FC45-BE81-5607-1EACF898E476}"/>
                </a:ext>
              </a:extLst>
            </p:cNvPr>
            <p:cNvSpPr/>
            <p:nvPr/>
          </p:nvSpPr>
          <p:spPr>
            <a:xfrm>
              <a:off x="7790768"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3" name="Graphic 112">
              <a:extLst>
                <a:ext uri="{FF2B5EF4-FFF2-40B4-BE49-F238E27FC236}">
                  <a16:creationId xmlns:a16="http://schemas.microsoft.com/office/drawing/2014/main" id="{A7042EB4-E775-C9F5-4107-E17F5847A8D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18561" y="1996622"/>
              <a:ext cx="252000" cy="252000"/>
            </a:xfrm>
            <a:prstGeom prst="rect">
              <a:avLst/>
            </a:prstGeom>
          </p:spPr>
        </p:pic>
      </p:grpSp>
      <p:grpSp>
        <p:nvGrpSpPr>
          <p:cNvPr id="114" name="!!financials">
            <a:extLst>
              <a:ext uri="{FF2B5EF4-FFF2-40B4-BE49-F238E27FC236}">
                <a16:creationId xmlns:a16="http://schemas.microsoft.com/office/drawing/2014/main" id="{AF69D5A7-292C-208C-2C3B-0888F50AA762}"/>
              </a:ext>
            </a:extLst>
          </p:cNvPr>
          <p:cNvGrpSpPr/>
          <p:nvPr/>
        </p:nvGrpSpPr>
        <p:grpSpPr>
          <a:xfrm>
            <a:off x="7897432" y="4041607"/>
            <a:ext cx="507586" cy="507586"/>
            <a:chOff x="8769760" y="4481585"/>
            <a:chExt cx="507586" cy="507586"/>
          </a:xfrm>
        </p:grpSpPr>
        <p:sp useBgFill="1">
          <p:nvSpPr>
            <p:cNvPr id="115" name="Oval 114">
              <a:extLst>
                <a:ext uri="{FF2B5EF4-FFF2-40B4-BE49-F238E27FC236}">
                  <a16:creationId xmlns:a16="http://schemas.microsoft.com/office/drawing/2014/main" id="{1F054C56-E672-E4B6-04C9-35767206F4F3}"/>
                </a:ext>
              </a:extLst>
            </p:cNvPr>
            <p:cNvSpPr/>
            <p:nvPr/>
          </p:nvSpPr>
          <p:spPr>
            <a:xfrm>
              <a:off x="8769760"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6" name="Graphic 115">
              <a:extLst>
                <a:ext uri="{FF2B5EF4-FFF2-40B4-BE49-F238E27FC236}">
                  <a16:creationId xmlns:a16="http://schemas.microsoft.com/office/drawing/2014/main" id="{388FB701-4737-34FB-B142-FABD96D6D8E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97553" y="4609378"/>
              <a:ext cx="252000" cy="252000"/>
            </a:xfrm>
            <a:prstGeom prst="rect">
              <a:avLst/>
            </a:prstGeom>
          </p:spPr>
        </p:pic>
      </p:grpSp>
      <p:grpSp>
        <p:nvGrpSpPr>
          <p:cNvPr id="117" name="!!team">
            <a:extLst>
              <a:ext uri="{FF2B5EF4-FFF2-40B4-BE49-F238E27FC236}">
                <a16:creationId xmlns:a16="http://schemas.microsoft.com/office/drawing/2014/main" id="{BF8EA430-7BE0-C952-3460-EF403EE26AFC}"/>
              </a:ext>
            </a:extLst>
          </p:cNvPr>
          <p:cNvGrpSpPr/>
          <p:nvPr/>
        </p:nvGrpSpPr>
        <p:grpSpPr>
          <a:xfrm>
            <a:off x="9110646" y="2824776"/>
            <a:ext cx="507586" cy="507586"/>
            <a:chOff x="9748751" y="1868829"/>
            <a:chExt cx="507586" cy="507586"/>
          </a:xfrm>
        </p:grpSpPr>
        <p:sp useBgFill="1">
          <p:nvSpPr>
            <p:cNvPr id="118" name="Oval 117">
              <a:extLst>
                <a:ext uri="{FF2B5EF4-FFF2-40B4-BE49-F238E27FC236}">
                  <a16:creationId xmlns:a16="http://schemas.microsoft.com/office/drawing/2014/main" id="{9948F951-A67C-76B0-7315-7D6113CEF3E5}"/>
                </a:ext>
              </a:extLst>
            </p:cNvPr>
            <p:cNvSpPr/>
            <p:nvPr/>
          </p:nvSpPr>
          <p:spPr>
            <a:xfrm>
              <a:off x="9748751"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9" name="Graphic 118">
              <a:extLst>
                <a:ext uri="{FF2B5EF4-FFF2-40B4-BE49-F238E27FC236}">
                  <a16:creationId xmlns:a16="http://schemas.microsoft.com/office/drawing/2014/main" id="{45AB6F8C-9C3C-6949-CA22-BAD02A87EB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76544" y="1996622"/>
              <a:ext cx="252000" cy="252000"/>
            </a:xfrm>
            <a:prstGeom prst="rect">
              <a:avLst/>
            </a:prstGeom>
          </p:spPr>
        </p:pic>
      </p:grpSp>
      <p:sp useBgFill="1">
        <p:nvSpPr>
          <p:cNvPr id="29" name="Rectangle: Rounded Corners 28">
            <a:extLst>
              <a:ext uri="{FF2B5EF4-FFF2-40B4-BE49-F238E27FC236}">
                <a16:creationId xmlns:a16="http://schemas.microsoft.com/office/drawing/2014/main" id="{9BBAA737-4A6D-DE20-4BB9-47527FEF5B66}"/>
              </a:ext>
            </a:extLst>
          </p:cNvPr>
          <p:cNvSpPr/>
          <p:nvPr/>
        </p:nvSpPr>
        <p:spPr>
          <a:xfrm>
            <a:off x="10703959" y="257132"/>
            <a:ext cx="1216579"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 dirty="0">
                <a:solidFill>
                  <a:prstClr val="white"/>
                </a:solidFill>
                <a:latin typeface="Darker Grotesque" pitchFamily="2" charset="0"/>
              </a:rPr>
              <a:t>20 April 2025</a:t>
            </a:r>
            <a:endParaRPr lang="en-GB" sz="1200" spc="30" dirty="0">
              <a:solidFill>
                <a:prstClr val="white"/>
              </a:solidFill>
              <a:latin typeface="Darker Grotesque" pitchFamily="2" charset="0"/>
            </a:endParaRPr>
          </a:p>
        </p:txBody>
      </p:sp>
      <p:sp useBgFill="1">
        <p:nvSpPr>
          <p:cNvPr id="33" name="Rectangle: Rounded Corners 32">
            <a:extLst>
              <a:ext uri="{FF2B5EF4-FFF2-40B4-BE49-F238E27FC236}">
                <a16:creationId xmlns:a16="http://schemas.microsoft.com/office/drawing/2014/main" id="{7A420111-AE35-BCBA-8E61-F7CE753B5A29}"/>
              </a:ext>
            </a:extLst>
          </p:cNvPr>
          <p:cNvSpPr/>
          <p:nvPr/>
        </p:nvSpPr>
        <p:spPr>
          <a:xfrm>
            <a:off x="490858" y="6268494"/>
            <a:ext cx="2614568"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prstClr val="white"/>
                </a:solidFill>
                <a:latin typeface="Darker Grotesque" pitchFamily="2" charset="0"/>
              </a:rPr>
              <a:t>Presented by : G19</a:t>
            </a:r>
            <a:endParaRPr lang="en-GB" sz="1400" dirty="0">
              <a:solidFill>
                <a:prstClr val="white"/>
              </a:solidFill>
              <a:latin typeface="Darker Grotesque" pitchFamily="2" charset="0"/>
            </a:endParaRPr>
          </a:p>
        </p:txBody>
      </p:sp>
      <p:grpSp>
        <p:nvGrpSpPr>
          <p:cNvPr id="66" name="Group 65">
            <a:extLst>
              <a:ext uri="{FF2B5EF4-FFF2-40B4-BE49-F238E27FC236}">
                <a16:creationId xmlns:a16="http://schemas.microsoft.com/office/drawing/2014/main" id="{C6AFBB31-1F90-8C42-0C62-380664EA37B1}"/>
              </a:ext>
            </a:extLst>
          </p:cNvPr>
          <p:cNvGrpSpPr/>
          <p:nvPr/>
        </p:nvGrpSpPr>
        <p:grpSpPr>
          <a:xfrm>
            <a:off x="269875" y="269875"/>
            <a:ext cx="1163638" cy="403894"/>
            <a:chOff x="539750" y="529891"/>
            <a:chExt cx="1163638" cy="403894"/>
          </a:xfrm>
        </p:grpSpPr>
        <p:sp useBgFill="1">
          <p:nvSpPr>
            <p:cNvPr id="25" name="Rectangle: Rounded Corners 24">
              <a:extLst>
                <a:ext uri="{FF2B5EF4-FFF2-40B4-BE49-F238E27FC236}">
                  <a16:creationId xmlns:a16="http://schemas.microsoft.com/office/drawing/2014/main" id="{71651BF7-58D9-F5D2-C343-90BC0BDD6FB9}"/>
                </a:ext>
              </a:extLst>
            </p:cNvPr>
            <p:cNvSpPr/>
            <p:nvPr/>
          </p:nvSpPr>
          <p:spPr>
            <a:xfrm>
              <a:off x="539750" y="529891"/>
              <a:ext cx="1163638"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prstClr val="white"/>
                </a:solidFill>
                <a:latin typeface="Darker Grotesque SemiBold" pitchFamily="2" charset="0"/>
              </a:endParaRPr>
            </a:p>
          </p:txBody>
        </p:sp>
        <p:sp>
          <p:nvSpPr>
            <p:cNvPr id="43" name="TextBox 42">
              <a:extLst>
                <a:ext uri="{FF2B5EF4-FFF2-40B4-BE49-F238E27FC236}">
                  <a16:creationId xmlns:a16="http://schemas.microsoft.com/office/drawing/2014/main" id="{86FCED06-F36C-243D-F962-B95CB420CEEF}"/>
                </a:ext>
              </a:extLst>
            </p:cNvPr>
            <p:cNvSpPr txBox="1"/>
            <p:nvPr/>
          </p:nvSpPr>
          <p:spPr>
            <a:xfrm>
              <a:off x="760733" y="562561"/>
              <a:ext cx="721672" cy="338554"/>
            </a:xfrm>
            <a:prstGeom prst="rect">
              <a:avLst/>
            </a:prstGeom>
            <a:noFill/>
          </p:spPr>
          <p:txBody>
            <a:bodyPr wrap="none" rtlCol="0">
              <a:spAutoFit/>
            </a:bodyPr>
            <a:lstStyle/>
            <a:p>
              <a:pPr algn="ctr"/>
              <a:r>
                <a:rPr lang="en-GB" sz="1600" dirty="0">
                  <a:solidFill>
                    <a:schemeClr val="bg1"/>
                  </a:solidFill>
                  <a:latin typeface="Darker Grotesque Black" pitchFamily="2" charset="0"/>
                </a:rPr>
                <a:t>CT216</a:t>
              </a:r>
              <a:endParaRPr lang="en-GB" sz="1200" dirty="0">
                <a:solidFill>
                  <a:schemeClr val="bg1"/>
                </a:solidFill>
                <a:latin typeface="Darker Grotesque Black" pitchFamily="2" charset="0"/>
              </a:endParaRPr>
            </a:p>
          </p:txBody>
        </p:sp>
      </p:grpSp>
      <p:sp>
        <p:nvSpPr>
          <p:cNvPr id="20" name="TextBox 19">
            <a:extLst>
              <a:ext uri="{FF2B5EF4-FFF2-40B4-BE49-F238E27FC236}">
                <a16:creationId xmlns:a16="http://schemas.microsoft.com/office/drawing/2014/main" id="{E015CEDA-CEE1-503D-CE16-022E8505F8B5}"/>
              </a:ext>
            </a:extLst>
          </p:cNvPr>
          <p:cNvSpPr txBox="1"/>
          <p:nvPr/>
        </p:nvSpPr>
        <p:spPr>
          <a:xfrm>
            <a:off x="2743336" y="3494266"/>
            <a:ext cx="2167581" cy="1098891"/>
          </a:xfrm>
          <a:prstGeom prst="rect">
            <a:avLst/>
          </a:prstGeom>
          <a:noFill/>
        </p:spPr>
        <p:txBody>
          <a:bodyPr wrap="none">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880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G-19</a:t>
            </a:r>
          </a:p>
        </p:txBody>
      </p:sp>
      <p:sp>
        <p:nvSpPr>
          <p:cNvPr id="21" name="Slide Title">
            <a:extLst>
              <a:ext uri="{FF2B5EF4-FFF2-40B4-BE49-F238E27FC236}">
                <a16:creationId xmlns:a16="http://schemas.microsoft.com/office/drawing/2014/main" id="{9FD71554-2375-576F-209C-05192E70BC3C}"/>
              </a:ext>
            </a:extLst>
          </p:cNvPr>
          <p:cNvSpPr txBox="1"/>
          <p:nvPr/>
        </p:nvSpPr>
        <p:spPr>
          <a:xfrm>
            <a:off x="2676609" y="2712906"/>
            <a:ext cx="2815835" cy="1197444"/>
          </a:xfrm>
          <a:prstGeom prst="rect">
            <a:avLst/>
          </a:prstGeom>
          <a:noFill/>
        </p:spPr>
        <p:txBody>
          <a:bodyPr wrap="none" lIns="0">
            <a:spAutoFit/>
          </a:bodyPr>
          <a:lstStyle>
            <a:defPPr>
              <a:defRPr lang="en-US"/>
            </a:defPPr>
            <a:lvl1pPr algn="ctr">
              <a:defRPr sz="5400">
                <a:solidFill>
                  <a:schemeClr val="bg1"/>
                </a:solidFill>
                <a:latin typeface="Orbitron Black" pitchFamily="2" charset="0"/>
              </a:defRPr>
            </a:lvl1pPr>
          </a:lstStyle>
          <a:p>
            <a:pPr marL="0" marR="0" lvl="0" indent="0" algn="l" defTabSz="914400" rtl="0" eaLnBrk="1" fontAlgn="auto" latinLnBrk="0" hangingPunct="1">
              <a:lnSpc>
                <a:spcPct val="55357"/>
              </a:lnSpc>
              <a:spcBef>
                <a:spcPts val="0"/>
              </a:spcBef>
              <a:spcAft>
                <a:spcPts val="0"/>
              </a:spcAft>
              <a:buClrTx/>
              <a:buSzTx/>
              <a:buFontTx/>
              <a:buNone/>
              <a:tabLst/>
              <a:defRPr/>
            </a:pPr>
            <a:r>
              <a:rPr kumimoji="0" lang="en-US" sz="96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Code</a:t>
            </a:r>
            <a:r>
              <a:rPr kumimoji="0" lang="en-US" sz="115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 </a:t>
            </a:r>
            <a:endParaRPr kumimoji="0" lang="en-US" sz="115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endParaRPr>
          </a:p>
        </p:txBody>
      </p:sp>
      <p:sp useBgFill="1">
        <p:nvSpPr>
          <p:cNvPr id="2" name="Oval 1">
            <a:extLst>
              <a:ext uri="{FF2B5EF4-FFF2-40B4-BE49-F238E27FC236}">
                <a16:creationId xmlns:a16="http://schemas.microsoft.com/office/drawing/2014/main" id="{FF5A31A3-BF28-2433-3BBF-115CE72C0109}"/>
              </a:ext>
            </a:extLst>
          </p:cNvPr>
          <p:cNvSpPr/>
          <p:nvPr/>
        </p:nvSpPr>
        <p:spPr>
          <a:xfrm>
            <a:off x="3356556" y="1010480"/>
            <a:ext cx="865705" cy="865703"/>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3" name="Oval 2">
            <a:extLst>
              <a:ext uri="{FF2B5EF4-FFF2-40B4-BE49-F238E27FC236}">
                <a16:creationId xmlns:a16="http://schemas.microsoft.com/office/drawing/2014/main" id="{A232ADF8-5A6D-1920-3C3D-D66020BEAB3E}"/>
              </a:ext>
            </a:extLst>
          </p:cNvPr>
          <p:cNvSpPr/>
          <p:nvPr/>
        </p:nvSpPr>
        <p:spPr>
          <a:xfrm>
            <a:off x="3379843" y="1865068"/>
            <a:ext cx="416014" cy="416013"/>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4" name="Oval 3">
            <a:extLst>
              <a:ext uri="{FF2B5EF4-FFF2-40B4-BE49-F238E27FC236}">
                <a16:creationId xmlns:a16="http://schemas.microsoft.com/office/drawing/2014/main" id="{AB3CD34B-7123-36FB-E248-42347FE8B355}"/>
              </a:ext>
            </a:extLst>
          </p:cNvPr>
          <p:cNvSpPr/>
          <p:nvPr/>
        </p:nvSpPr>
        <p:spPr>
          <a:xfrm>
            <a:off x="3228198" y="1693584"/>
            <a:ext cx="244030" cy="244029"/>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p:nvSpPr>
          <p:cNvPr id="30" name="Slide Title">
            <a:extLst>
              <a:ext uri="{FF2B5EF4-FFF2-40B4-BE49-F238E27FC236}">
                <a16:creationId xmlns:a16="http://schemas.microsoft.com/office/drawing/2014/main" id="{50869B1A-C228-34B2-D439-4247C207C481}"/>
              </a:ext>
            </a:extLst>
          </p:cNvPr>
          <p:cNvSpPr txBox="1"/>
          <p:nvPr/>
        </p:nvSpPr>
        <p:spPr>
          <a:xfrm>
            <a:off x="1043022" y="1807693"/>
            <a:ext cx="6382516" cy="1197444"/>
          </a:xfrm>
          <a:prstGeom prst="rect">
            <a:avLst/>
          </a:prstGeom>
          <a:noFill/>
        </p:spPr>
        <p:txBody>
          <a:bodyPr wrap="none" lIns="0">
            <a:spAutoFit/>
          </a:bodyPr>
          <a:lstStyle>
            <a:defPPr>
              <a:defRPr lang="en-US"/>
            </a:defPPr>
            <a:lvl1pPr algn="ctr">
              <a:defRPr sz="5400">
                <a:solidFill>
                  <a:schemeClr val="bg1"/>
                </a:solidFill>
                <a:latin typeface="Orbitron Black" pitchFamily="2" charset="0"/>
              </a:defRPr>
            </a:lvl1pPr>
          </a:lstStyle>
          <a:p>
            <a:pPr marL="0" marR="0" lvl="0" indent="0" algn="l" defTabSz="914400" rtl="0" eaLnBrk="1" fontAlgn="auto" latinLnBrk="0" hangingPunct="1">
              <a:lnSpc>
                <a:spcPct val="55357"/>
              </a:lnSpc>
              <a:spcBef>
                <a:spcPts val="0"/>
              </a:spcBef>
              <a:spcAft>
                <a:spcPts val="0"/>
              </a:spcAft>
              <a:buClrTx/>
              <a:buSzTx/>
              <a:buFontTx/>
              <a:buNone/>
              <a:tabLst/>
              <a:defRPr/>
            </a:pPr>
            <a:r>
              <a:rPr kumimoji="0" lang="en-US" sz="96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Convolutional</a:t>
            </a:r>
            <a:r>
              <a:rPr kumimoji="0" lang="en-US" sz="115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 </a:t>
            </a:r>
            <a:endParaRPr kumimoji="0" lang="en-US" sz="115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endParaRPr>
          </a:p>
        </p:txBody>
      </p:sp>
      <p:sp>
        <p:nvSpPr>
          <p:cNvPr id="5" name="Slide Title">
            <a:extLst>
              <a:ext uri="{FF2B5EF4-FFF2-40B4-BE49-F238E27FC236}">
                <a16:creationId xmlns:a16="http://schemas.microsoft.com/office/drawing/2014/main" id="{80E8DA2C-5834-5AA3-E38E-832B009BE6B1}"/>
              </a:ext>
            </a:extLst>
          </p:cNvPr>
          <p:cNvSpPr txBox="1"/>
          <p:nvPr/>
        </p:nvSpPr>
        <p:spPr>
          <a:xfrm>
            <a:off x="5408633" y="-790389"/>
            <a:ext cx="1374735" cy="670633"/>
          </a:xfrm>
          <a:prstGeom prst="rect">
            <a:avLst/>
          </a:prstGeom>
          <a:noFill/>
        </p:spPr>
        <p:txBody>
          <a:bodyPr wrap="none" lIns="0">
            <a:spAutoFit/>
          </a:bodyPr>
          <a:lstStyle>
            <a:defPPr>
              <a:defRPr lang="en-US"/>
            </a:defPPr>
            <a:lvl1pPr algn="ctr">
              <a:defRPr sz="5400">
                <a:solidFill>
                  <a:schemeClr val="bg1"/>
                </a:solidFill>
                <a:latin typeface="Orbitron Black" pitchFamily="2" charset="0"/>
              </a:defRPr>
            </a:lvl1pPr>
          </a:lstStyle>
          <a:p>
            <a:pPr marL="0" marR="0" lvl="0" indent="0" defTabSz="914400" rtl="0" eaLnBrk="1" fontAlgn="auto" latinLnBrk="0" hangingPunct="1">
              <a:lnSpc>
                <a:spcPct val="55357"/>
              </a:lnSpc>
              <a:spcBef>
                <a:spcPts val="0"/>
              </a:spcBef>
              <a:spcAft>
                <a:spcPts val="0"/>
              </a:spcAft>
              <a:buClrTx/>
              <a:buSzTx/>
              <a:buFontTx/>
              <a:buNone/>
              <a:tabLst/>
              <a:defRPr/>
            </a:pPr>
            <a:r>
              <a:rPr kumimoji="0" lang="en-US" sz="32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Table of</a:t>
            </a:r>
          </a:p>
          <a:p>
            <a:pPr marL="0" marR="0" lvl="0" indent="0" defTabSz="914400" rtl="0" eaLnBrk="1" fontAlgn="auto" latinLnBrk="0" hangingPunct="1">
              <a:lnSpc>
                <a:spcPct val="55357"/>
              </a:lnSpc>
              <a:spcBef>
                <a:spcPts val="0"/>
              </a:spcBef>
              <a:spcAft>
                <a:spcPts val="0"/>
              </a:spcAft>
              <a:buClrTx/>
              <a:buSzTx/>
              <a:buFontTx/>
              <a:buNone/>
              <a:tabLst/>
              <a:defRPr/>
            </a:pPr>
            <a:r>
              <a:rPr kumimoji="0" lang="en-US" sz="28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rPr>
              <a:t>Contents</a:t>
            </a:r>
            <a:r>
              <a:rPr kumimoji="0" lang="en-US" sz="32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 </a:t>
            </a:r>
            <a:endParaRPr kumimoji="0" lang="en-US" sz="32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endParaRPr>
          </a:p>
        </p:txBody>
      </p:sp>
    </p:spTree>
    <p:extLst>
      <p:ext uri="{BB962C8B-B14F-4D97-AF65-F5344CB8AC3E}">
        <p14:creationId xmlns:p14="http://schemas.microsoft.com/office/powerpoint/2010/main" val="286074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800"/>
                                        <p:tgtEl>
                                          <p:spTgt spid="66"/>
                                        </p:tgtEl>
                                      </p:cBhvr>
                                    </p:animEffect>
                                  </p:childTnLst>
                                </p:cTn>
                              </p:par>
                              <p:par>
                                <p:cTn id="8" presetID="42" presetClass="path" presetSubtype="0" decel="100000" fill="hold" nodeType="withEffect">
                                  <p:stCondLst>
                                    <p:cond delay="0"/>
                                  </p:stCondLst>
                                  <p:childTnLst>
                                    <p:animMotion origin="layout" path="M 0 -4.81481E-6 L 0 0.11389 " pathEditMode="relative" rAng="0" ptsTypes="AA">
                                      <p:cBhvr>
                                        <p:cTn id="9" dur="1250" spd="-100000" fill="hold"/>
                                        <p:tgtEl>
                                          <p:spTgt spid="66"/>
                                        </p:tgtEl>
                                        <p:attrNameLst>
                                          <p:attrName>ppt_x</p:attrName>
                                          <p:attrName>ppt_y</p:attrName>
                                        </p:attrNameLst>
                                      </p:cBhvr>
                                      <p:rCtr x="0" y="5694"/>
                                    </p:animMotion>
                                  </p:childTnLst>
                                </p:cTn>
                              </p:par>
                              <p:par>
                                <p:cTn id="10" presetID="22" presetClass="entr" presetSubtype="1"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800"/>
                                        <p:tgtEl>
                                          <p:spTgt spid="29"/>
                                        </p:tgtEl>
                                      </p:cBhvr>
                                    </p:animEffect>
                                  </p:childTnLst>
                                </p:cTn>
                              </p:par>
                              <p:par>
                                <p:cTn id="13" presetID="42" presetClass="path" presetSubtype="0" decel="100000" fill="hold" grpId="1" nodeType="withEffect">
                                  <p:stCondLst>
                                    <p:cond delay="0"/>
                                  </p:stCondLst>
                                  <p:childTnLst>
                                    <p:animMotion origin="layout" path="M 0 -4.81481E-6 L 0 0.11389 " pathEditMode="relative" rAng="0" ptsTypes="AA">
                                      <p:cBhvr>
                                        <p:cTn id="14" dur="1250" spd="-100000" fill="hold"/>
                                        <p:tgtEl>
                                          <p:spTgt spid="29"/>
                                        </p:tgtEl>
                                        <p:attrNameLst>
                                          <p:attrName>ppt_x</p:attrName>
                                          <p:attrName>ppt_y</p:attrName>
                                        </p:attrNameLst>
                                      </p:cBhvr>
                                      <p:rCtr x="0" y="5694"/>
                                    </p:animMotion>
                                  </p:childTnLst>
                                </p:cTn>
                              </p:par>
                              <p:par>
                                <p:cTn id="15" presetID="22" presetClass="entr" presetSubtype="1"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800"/>
                                        <p:tgtEl>
                                          <p:spTgt spid="30"/>
                                        </p:tgtEl>
                                      </p:cBhvr>
                                    </p:animEffect>
                                  </p:childTnLst>
                                </p:cTn>
                              </p:par>
                              <p:par>
                                <p:cTn id="18" presetID="42" presetClass="path" presetSubtype="0" decel="100000" fill="hold" grpId="1" nodeType="withEffect">
                                  <p:stCondLst>
                                    <p:cond delay="0"/>
                                  </p:stCondLst>
                                  <p:childTnLst>
                                    <p:animMotion origin="layout" path="M 4.79167E-6 -1.11111E-6 L 4.79167E-6 0.11389 " pathEditMode="relative" rAng="0" ptsTypes="AA">
                                      <p:cBhvr>
                                        <p:cTn id="19" dur="1250" spd="-100000" fill="hold"/>
                                        <p:tgtEl>
                                          <p:spTgt spid="30"/>
                                        </p:tgtEl>
                                        <p:attrNameLst>
                                          <p:attrName>ppt_x</p:attrName>
                                          <p:attrName>ppt_y</p:attrName>
                                        </p:attrNameLst>
                                      </p:cBhvr>
                                      <p:rCtr x="0" y="5694"/>
                                    </p:animMotion>
                                  </p:childTnLst>
                                </p:cTn>
                              </p:par>
                              <p:par>
                                <p:cTn id="20" presetID="22" presetClass="entr" presetSubtype="1"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800"/>
                                        <p:tgtEl>
                                          <p:spTgt spid="21"/>
                                        </p:tgtEl>
                                      </p:cBhvr>
                                    </p:animEffect>
                                  </p:childTnLst>
                                </p:cTn>
                              </p:par>
                              <p:par>
                                <p:cTn id="23" presetID="42" presetClass="path" presetSubtype="0" decel="100000" fill="hold" grpId="1" nodeType="withEffect">
                                  <p:stCondLst>
                                    <p:cond delay="250"/>
                                  </p:stCondLst>
                                  <p:childTnLst>
                                    <p:animMotion origin="layout" path="M -2.29167E-6 -3.7037E-7 L -2.29167E-6 0.11389 " pathEditMode="relative" rAng="0" ptsTypes="AA">
                                      <p:cBhvr>
                                        <p:cTn id="24" dur="1250" spd="-100000" fill="hold"/>
                                        <p:tgtEl>
                                          <p:spTgt spid="21"/>
                                        </p:tgtEl>
                                        <p:attrNameLst>
                                          <p:attrName>ppt_x</p:attrName>
                                          <p:attrName>ppt_y</p:attrName>
                                        </p:attrNameLst>
                                      </p:cBhvr>
                                      <p:rCtr x="0" y="5694"/>
                                    </p:animMotion>
                                  </p:childTnLst>
                                </p:cTn>
                              </p:par>
                              <p:par>
                                <p:cTn id="25" presetID="22" presetClass="entr" presetSubtype="1" fill="hold" grpId="0" nodeType="withEffect">
                                  <p:stCondLst>
                                    <p:cond delay="50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800"/>
                                        <p:tgtEl>
                                          <p:spTgt spid="20"/>
                                        </p:tgtEl>
                                      </p:cBhvr>
                                    </p:animEffect>
                                  </p:childTnLst>
                                </p:cTn>
                              </p:par>
                              <p:par>
                                <p:cTn id="28" presetID="42" presetClass="path" presetSubtype="0" decel="100000" fill="hold" grpId="1" nodeType="withEffect">
                                  <p:stCondLst>
                                    <p:cond delay="500"/>
                                  </p:stCondLst>
                                  <p:childTnLst>
                                    <p:animMotion origin="layout" path="M -4.16667E-6 -3.7037E-6 L -4.16667E-6 0.11389 " pathEditMode="relative" rAng="0" ptsTypes="AA">
                                      <p:cBhvr>
                                        <p:cTn id="29" dur="1250" spd="-100000" fill="hold"/>
                                        <p:tgtEl>
                                          <p:spTgt spid="20"/>
                                        </p:tgtEl>
                                        <p:attrNameLst>
                                          <p:attrName>ppt_x</p:attrName>
                                          <p:attrName>ppt_y</p:attrName>
                                        </p:attrNameLst>
                                      </p:cBhvr>
                                      <p:rCtr x="0" y="5694"/>
                                    </p:animMotion>
                                  </p:childTnLst>
                                </p:cTn>
                              </p:par>
                              <p:par>
                                <p:cTn id="30" presetID="22" presetClass="entr" presetSubtype="1"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wipe(up)">
                                      <p:cBhvr>
                                        <p:cTn id="32" dur="800"/>
                                        <p:tgtEl>
                                          <p:spTgt spid="33"/>
                                        </p:tgtEl>
                                      </p:cBhvr>
                                    </p:animEffect>
                                  </p:childTnLst>
                                </p:cTn>
                              </p:par>
                              <p:par>
                                <p:cTn id="33" presetID="42" presetClass="path" presetSubtype="0" decel="100000" fill="hold" grpId="1" nodeType="withEffect">
                                  <p:stCondLst>
                                    <p:cond delay="500"/>
                                  </p:stCondLst>
                                  <p:childTnLst>
                                    <p:animMotion origin="layout" path="M 0 -4.81481E-6 L 0 0.11389 " pathEditMode="relative" rAng="0" ptsTypes="AA">
                                      <p:cBhvr>
                                        <p:cTn id="34" dur="1250" spd="-100000" fill="hold"/>
                                        <p:tgtEl>
                                          <p:spTgt spid="33"/>
                                        </p:tgtEl>
                                        <p:attrNameLst>
                                          <p:attrName>ppt_x</p:attrName>
                                          <p:attrName>ppt_y</p:attrName>
                                        </p:attrNameLst>
                                      </p:cBhvr>
                                      <p:rCtr x="0" y="5694"/>
                                    </p:animMotion>
                                  </p:childTnLst>
                                </p:cTn>
                              </p:par>
                              <p:par>
                                <p:cTn id="35" presetID="53" presetClass="entr" presetSubtype="16" fill="hold" nodeType="withEffect">
                                  <p:stCondLst>
                                    <p:cond delay="75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750" fill="hold"/>
                                        <p:tgtEl>
                                          <p:spTgt spid="102"/>
                                        </p:tgtEl>
                                        <p:attrNameLst>
                                          <p:attrName>ppt_w</p:attrName>
                                        </p:attrNameLst>
                                      </p:cBhvr>
                                      <p:tavLst>
                                        <p:tav tm="0">
                                          <p:val>
                                            <p:fltVal val="0"/>
                                          </p:val>
                                        </p:tav>
                                        <p:tav tm="100000">
                                          <p:val>
                                            <p:strVal val="#ppt_w"/>
                                          </p:val>
                                        </p:tav>
                                      </p:tavLst>
                                    </p:anim>
                                    <p:anim calcmode="lin" valueType="num">
                                      <p:cBhvr>
                                        <p:cTn id="38" dur="750" fill="hold"/>
                                        <p:tgtEl>
                                          <p:spTgt spid="102"/>
                                        </p:tgtEl>
                                        <p:attrNameLst>
                                          <p:attrName>ppt_h</p:attrName>
                                        </p:attrNameLst>
                                      </p:cBhvr>
                                      <p:tavLst>
                                        <p:tav tm="0">
                                          <p:val>
                                            <p:fltVal val="0"/>
                                          </p:val>
                                        </p:tav>
                                        <p:tav tm="100000">
                                          <p:val>
                                            <p:strVal val="#ppt_h"/>
                                          </p:val>
                                        </p:tav>
                                      </p:tavLst>
                                    </p:anim>
                                    <p:animEffect transition="in" filter="fade">
                                      <p:cBhvr>
                                        <p:cTn id="39" dur="750"/>
                                        <p:tgtEl>
                                          <p:spTgt spid="102"/>
                                        </p:tgtEl>
                                      </p:cBhvr>
                                    </p:animEffect>
                                  </p:childTnLst>
                                </p:cTn>
                              </p:par>
                              <p:par>
                                <p:cTn id="40" presetID="53" presetClass="entr" presetSubtype="16" fill="hold" nodeType="withEffect">
                                  <p:stCondLst>
                                    <p:cond delay="750"/>
                                  </p:stCondLst>
                                  <p:childTnLst>
                                    <p:set>
                                      <p:cBhvr>
                                        <p:cTn id="41" dur="1" fill="hold">
                                          <p:stCondLst>
                                            <p:cond delay="0"/>
                                          </p:stCondLst>
                                        </p:cTn>
                                        <p:tgtEl>
                                          <p:spTgt spid="93"/>
                                        </p:tgtEl>
                                        <p:attrNameLst>
                                          <p:attrName>style.visibility</p:attrName>
                                        </p:attrNameLst>
                                      </p:cBhvr>
                                      <p:to>
                                        <p:strVal val="visible"/>
                                      </p:to>
                                    </p:set>
                                    <p:anim calcmode="lin" valueType="num">
                                      <p:cBhvr>
                                        <p:cTn id="42" dur="750" fill="hold"/>
                                        <p:tgtEl>
                                          <p:spTgt spid="93"/>
                                        </p:tgtEl>
                                        <p:attrNameLst>
                                          <p:attrName>ppt_w</p:attrName>
                                        </p:attrNameLst>
                                      </p:cBhvr>
                                      <p:tavLst>
                                        <p:tav tm="0">
                                          <p:val>
                                            <p:fltVal val="0"/>
                                          </p:val>
                                        </p:tav>
                                        <p:tav tm="100000">
                                          <p:val>
                                            <p:strVal val="#ppt_w"/>
                                          </p:val>
                                        </p:tav>
                                      </p:tavLst>
                                    </p:anim>
                                    <p:anim calcmode="lin" valueType="num">
                                      <p:cBhvr>
                                        <p:cTn id="43" dur="750" fill="hold"/>
                                        <p:tgtEl>
                                          <p:spTgt spid="93"/>
                                        </p:tgtEl>
                                        <p:attrNameLst>
                                          <p:attrName>ppt_h</p:attrName>
                                        </p:attrNameLst>
                                      </p:cBhvr>
                                      <p:tavLst>
                                        <p:tav tm="0">
                                          <p:val>
                                            <p:fltVal val="0"/>
                                          </p:val>
                                        </p:tav>
                                        <p:tav tm="100000">
                                          <p:val>
                                            <p:strVal val="#ppt_h"/>
                                          </p:val>
                                        </p:tav>
                                      </p:tavLst>
                                    </p:anim>
                                    <p:animEffect transition="in" filter="fade">
                                      <p:cBhvr>
                                        <p:cTn id="44" dur="750"/>
                                        <p:tgtEl>
                                          <p:spTgt spid="93"/>
                                        </p:tgtEl>
                                      </p:cBhvr>
                                    </p:animEffect>
                                  </p:childTnLst>
                                </p:cTn>
                              </p:par>
                              <p:par>
                                <p:cTn id="45" presetID="53" presetClass="entr" presetSubtype="16" fill="hold" nodeType="withEffect">
                                  <p:stCondLst>
                                    <p:cond delay="750"/>
                                  </p:stCondLst>
                                  <p:childTnLst>
                                    <p:set>
                                      <p:cBhvr>
                                        <p:cTn id="46" dur="1" fill="hold">
                                          <p:stCondLst>
                                            <p:cond delay="0"/>
                                          </p:stCondLst>
                                        </p:cTn>
                                        <p:tgtEl>
                                          <p:spTgt spid="96"/>
                                        </p:tgtEl>
                                        <p:attrNameLst>
                                          <p:attrName>style.visibility</p:attrName>
                                        </p:attrNameLst>
                                      </p:cBhvr>
                                      <p:to>
                                        <p:strVal val="visible"/>
                                      </p:to>
                                    </p:set>
                                    <p:anim calcmode="lin" valueType="num">
                                      <p:cBhvr>
                                        <p:cTn id="47" dur="750" fill="hold"/>
                                        <p:tgtEl>
                                          <p:spTgt spid="96"/>
                                        </p:tgtEl>
                                        <p:attrNameLst>
                                          <p:attrName>ppt_w</p:attrName>
                                        </p:attrNameLst>
                                      </p:cBhvr>
                                      <p:tavLst>
                                        <p:tav tm="0">
                                          <p:val>
                                            <p:fltVal val="0"/>
                                          </p:val>
                                        </p:tav>
                                        <p:tav tm="100000">
                                          <p:val>
                                            <p:strVal val="#ppt_w"/>
                                          </p:val>
                                        </p:tav>
                                      </p:tavLst>
                                    </p:anim>
                                    <p:anim calcmode="lin" valueType="num">
                                      <p:cBhvr>
                                        <p:cTn id="48" dur="750" fill="hold"/>
                                        <p:tgtEl>
                                          <p:spTgt spid="96"/>
                                        </p:tgtEl>
                                        <p:attrNameLst>
                                          <p:attrName>ppt_h</p:attrName>
                                        </p:attrNameLst>
                                      </p:cBhvr>
                                      <p:tavLst>
                                        <p:tav tm="0">
                                          <p:val>
                                            <p:fltVal val="0"/>
                                          </p:val>
                                        </p:tav>
                                        <p:tav tm="100000">
                                          <p:val>
                                            <p:strVal val="#ppt_h"/>
                                          </p:val>
                                        </p:tav>
                                      </p:tavLst>
                                    </p:anim>
                                    <p:animEffect transition="in" filter="fade">
                                      <p:cBhvr>
                                        <p:cTn id="49" dur="750"/>
                                        <p:tgtEl>
                                          <p:spTgt spid="96"/>
                                        </p:tgtEl>
                                      </p:cBhvr>
                                    </p:animEffect>
                                  </p:childTnLst>
                                </p:cTn>
                              </p:par>
                              <p:par>
                                <p:cTn id="50" presetID="53" presetClass="entr" presetSubtype="16" fill="hold" nodeType="withEffect">
                                  <p:stCondLst>
                                    <p:cond delay="750"/>
                                  </p:stCondLst>
                                  <p:childTnLst>
                                    <p:set>
                                      <p:cBhvr>
                                        <p:cTn id="51" dur="1" fill="hold">
                                          <p:stCondLst>
                                            <p:cond delay="0"/>
                                          </p:stCondLst>
                                        </p:cTn>
                                        <p:tgtEl>
                                          <p:spTgt spid="99"/>
                                        </p:tgtEl>
                                        <p:attrNameLst>
                                          <p:attrName>style.visibility</p:attrName>
                                        </p:attrNameLst>
                                      </p:cBhvr>
                                      <p:to>
                                        <p:strVal val="visible"/>
                                      </p:to>
                                    </p:set>
                                    <p:anim calcmode="lin" valueType="num">
                                      <p:cBhvr>
                                        <p:cTn id="52" dur="750" fill="hold"/>
                                        <p:tgtEl>
                                          <p:spTgt spid="99"/>
                                        </p:tgtEl>
                                        <p:attrNameLst>
                                          <p:attrName>ppt_w</p:attrName>
                                        </p:attrNameLst>
                                      </p:cBhvr>
                                      <p:tavLst>
                                        <p:tav tm="0">
                                          <p:val>
                                            <p:fltVal val="0"/>
                                          </p:val>
                                        </p:tav>
                                        <p:tav tm="100000">
                                          <p:val>
                                            <p:strVal val="#ppt_w"/>
                                          </p:val>
                                        </p:tav>
                                      </p:tavLst>
                                    </p:anim>
                                    <p:anim calcmode="lin" valueType="num">
                                      <p:cBhvr>
                                        <p:cTn id="53" dur="750" fill="hold"/>
                                        <p:tgtEl>
                                          <p:spTgt spid="99"/>
                                        </p:tgtEl>
                                        <p:attrNameLst>
                                          <p:attrName>ppt_h</p:attrName>
                                        </p:attrNameLst>
                                      </p:cBhvr>
                                      <p:tavLst>
                                        <p:tav tm="0">
                                          <p:val>
                                            <p:fltVal val="0"/>
                                          </p:val>
                                        </p:tav>
                                        <p:tav tm="100000">
                                          <p:val>
                                            <p:strVal val="#ppt_h"/>
                                          </p:val>
                                        </p:tav>
                                      </p:tavLst>
                                    </p:anim>
                                    <p:animEffect transition="in" filter="fade">
                                      <p:cBhvr>
                                        <p:cTn id="54" dur="750"/>
                                        <p:tgtEl>
                                          <p:spTgt spid="99"/>
                                        </p:tgtEl>
                                      </p:cBhvr>
                                    </p:animEffect>
                                  </p:childTnLst>
                                </p:cTn>
                              </p:par>
                              <p:par>
                                <p:cTn id="55" presetID="53" presetClass="entr" presetSubtype="16" fill="hold" nodeType="withEffect">
                                  <p:stCondLst>
                                    <p:cond delay="750"/>
                                  </p:stCondLst>
                                  <p:childTnLst>
                                    <p:set>
                                      <p:cBhvr>
                                        <p:cTn id="56" dur="1" fill="hold">
                                          <p:stCondLst>
                                            <p:cond delay="0"/>
                                          </p:stCondLst>
                                        </p:cTn>
                                        <p:tgtEl>
                                          <p:spTgt spid="111"/>
                                        </p:tgtEl>
                                        <p:attrNameLst>
                                          <p:attrName>style.visibility</p:attrName>
                                        </p:attrNameLst>
                                      </p:cBhvr>
                                      <p:to>
                                        <p:strVal val="visible"/>
                                      </p:to>
                                    </p:set>
                                    <p:anim calcmode="lin" valueType="num">
                                      <p:cBhvr>
                                        <p:cTn id="57" dur="750" fill="hold"/>
                                        <p:tgtEl>
                                          <p:spTgt spid="111"/>
                                        </p:tgtEl>
                                        <p:attrNameLst>
                                          <p:attrName>ppt_w</p:attrName>
                                        </p:attrNameLst>
                                      </p:cBhvr>
                                      <p:tavLst>
                                        <p:tav tm="0">
                                          <p:val>
                                            <p:fltVal val="0"/>
                                          </p:val>
                                        </p:tav>
                                        <p:tav tm="100000">
                                          <p:val>
                                            <p:strVal val="#ppt_w"/>
                                          </p:val>
                                        </p:tav>
                                      </p:tavLst>
                                    </p:anim>
                                    <p:anim calcmode="lin" valueType="num">
                                      <p:cBhvr>
                                        <p:cTn id="58" dur="750" fill="hold"/>
                                        <p:tgtEl>
                                          <p:spTgt spid="111"/>
                                        </p:tgtEl>
                                        <p:attrNameLst>
                                          <p:attrName>ppt_h</p:attrName>
                                        </p:attrNameLst>
                                      </p:cBhvr>
                                      <p:tavLst>
                                        <p:tav tm="0">
                                          <p:val>
                                            <p:fltVal val="0"/>
                                          </p:val>
                                        </p:tav>
                                        <p:tav tm="100000">
                                          <p:val>
                                            <p:strVal val="#ppt_h"/>
                                          </p:val>
                                        </p:tav>
                                      </p:tavLst>
                                    </p:anim>
                                    <p:animEffect transition="in" filter="fade">
                                      <p:cBhvr>
                                        <p:cTn id="59" dur="750"/>
                                        <p:tgtEl>
                                          <p:spTgt spid="111"/>
                                        </p:tgtEl>
                                      </p:cBhvr>
                                    </p:animEffect>
                                  </p:childTnLst>
                                </p:cTn>
                              </p:par>
                              <p:par>
                                <p:cTn id="60" presetID="53" presetClass="entr" presetSubtype="16" fill="hold" nodeType="withEffect">
                                  <p:stCondLst>
                                    <p:cond delay="750"/>
                                  </p:stCondLst>
                                  <p:childTnLst>
                                    <p:set>
                                      <p:cBhvr>
                                        <p:cTn id="61" dur="1" fill="hold">
                                          <p:stCondLst>
                                            <p:cond delay="0"/>
                                          </p:stCondLst>
                                        </p:cTn>
                                        <p:tgtEl>
                                          <p:spTgt spid="105"/>
                                        </p:tgtEl>
                                        <p:attrNameLst>
                                          <p:attrName>style.visibility</p:attrName>
                                        </p:attrNameLst>
                                      </p:cBhvr>
                                      <p:to>
                                        <p:strVal val="visible"/>
                                      </p:to>
                                    </p:set>
                                    <p:anim calcmode="lin" valueType="num">
                                      <p:cBhvr>
                                        <p:cTn id="62" dur="750" fill="hold"/>
                                        <p:tgtEl>
                                          <p:spTgt spid="105"/>
                                        </p:tgtEl>
                                        <p:attrNameLst>
                                          <p:attrName>ppt_w</p:attrName>
                                        </p:attrNameLst>
                                      </p:cBhvr>
                                      <p:tavLst>
                                        <p:tav tm="0">
                                          <p:val>
                                            <p:fltVal val="0"/>
                                          </p:val>
                                        </p:tav>
                                        <p:tav tm="100000">
                                          <p:val>
                                            <p:strVal val="#ppt_w"/>
                                          </p:val>
                                        </p:tav>
                                      </p:tavLst>
                                    </p:anim>
                                    <p:anim calcmode="lin" valueType="num">
                                      <p:cBhvr>
                                        <p:cTn id="63" dur="750" fill="hold"/>
                                        <p:tgtEl>
                                          <p:spTgt spid="105"/>
                                        </p:tgtEl>
                                        <p:attrNameLst>
                                          <p:attrName>ppt_h</p:attrName>
                                        </p:attrNameLst>
                                      </p:cBhvr>
                                      <p:tavLst>
                                        <p:tav tm="0">
                                          <p:val>
                                            <p:fltVal val="0"/>
                                          </p:val>
                                        </p:tav>
                                        <p:tav tm="100000">
                                          <p:val>
                                            <p:strVal val="#ppt_h"/>
                                          </p:val>
                                        </p:tav>
                                      </p:tavLst>
                                    </p:anim>
                                    <p:animEffect transition="in" filter="fade">
                                      <p:cBhvr>
                                        <p:cTn id="64" dur="750"/>
                                        <p:tgtEl>
                                          <p:spTgt spid="105"/>
                                        </p:tgtEl>
                                      </p:cBhvr>
                                    </p:animEffect>
                                  </p:childTnLst>
                                </p:cTn>
                              </p:par>
                              <p:par>
                                <p:cTn id="65" presetID="53" presetClass="entr" presetSubtype="16" fill="hold" nodeType="withEffect">
                                  <p:stCondLst>
                                    <p:cond delay="750"/>
                                  </p:stCondLst>
                                  <p:childTnLst>
                                    <p:set>
                                      <p:cBhvr>
                                        <p:cTn id="66" dur="1" fill="hold">
                                          <p:stCondLst>
                                            <p:cond delay="0"/>
                                          </p:stCondLst>
                                        </p:cTn>
                                        <p:tgtEl>
                                          <p:spTgt spid="108"/>
                                        </p:tgtEl>
                                        <p:attrNameLst>
                                          <p:attrName>style.visibility</p:attrName>
                                        </p:attrNameLst>
                                      </p:cBhvr>
                                      <p:to>
                                        <p:strVal val="visible"/>
                                      </p:to>
                                    </p:set>
                                    <p:anim calcmode="lin" valueType="num">
                                      <p:cBhvr>
                                        <p:cTn id="67" dur="750" fill="hold"/>
                                        <p:tgtEl>
                                          <p:spTgt spid="108"/>
                                        </p:tgtEl>
                                        <p:attrNameLst>
                                          <p:attrName>ppt_w</p:attrName>
                                        </p:attrNameLst>
                                      </p:cBhvr>
                                      <p:tavLst>
                                        <p:tav tm="0">
                                          <p:val>
                                            <p:fltVal val="0"/>
                                          </p:val>
                                        </p:tav>
                                        <p:tav tm="100000">
                                          <p:val>
                                            <p:strVal val="#ppt_w"/>
                                          </p:val>
                                        </p:tav>
                                      </p:tavLst>
                                    </p:anim>
                                    <p:anim calcmode="lin" valueType="num">
                                      <p:cBhvr>
                                        <p:cTn id="68" dur="750" fill="hold"/>
                                        <p:tgtEl>
                                          <p:spTgt spid="108"/>
                                        </p:tgtEl>
                                        <p:attrNameLst>
                                          <p:attrName>ppt_h</p:attrName>
                                        </p:attrNameLst>
                                      </p:cBhvr>
                                      <p:tavLst>
                                        <p:tav tm="0">
                                          <p:val>
                                            <p:fltVal val="0"/>
                                          </p:val>
                                        </p:tav>
                                        <p:tav tm="100000">
                                          <p:val>
                                            <p:strVal val="#ppt_h"/>
                                          </p:val>
                                        </p:tav>
                                      </p:tavLst>
                                    </p:anim>
                                    <p:animEffect transition="in" filter="fade">
                                      <p:cBhvr>
                                        <p:cTn id="69" dur="750"/>
                                        <p:tgtEl>
                                          <p:spTgt spid="108"/>
                                        </p:tgtEl>
                                      </p:cBhvr>
                                    </p:animEffect>
                                  </p:childTnLst>
                                </p:cTn>
                              </p:par>
                              <p:par>
                                <p:cTn id="70" presetID="53" presetClass="entr" presetSubtype="16" fill="hold" nodeType="withEffect">
                                  <p:stCondLst>
                                    <p:cond delay="750"/>
                                  </p:stCondLst>
                                  <p:childTnLst>
                                    <p:set>
                                      <p:cBhvr>
                                        <p:cTn id="71" dur="1" fill="hold">
                                          <p:stCondLst>
                                            <p:cond delay="0"/>
                                          </p:stCondLst>
                                        </p:cTn>
                                        <p:tgtEl>
                                          <p:spTgt spid="114"/>
                                        </p:tgtEl>
                                        <p:attrNameLst>
                                          <p:attrName>style.visibility</p:attrName>
                                        </p:attrNameLst>
                                      </p:cBhvr>
                                      <p:to>
                                        <p:strVal val="visible"/>
                                      </p:to>
                                    </p:set>
                                    <p:anim calcmode="lin" valueType="num">
                                      <p:cBhvr>
                                        <p:cTn id="72" dur="750" fill="hold"/>
                                        <p:tgtEl>
                                          <p:spTgt spid="114"/>
                                        </p:tgtEl>
                                        <p:attrNameLst>
                                          <p:attrName>ppt_w</p:attrName>
                                        </p:attrNameLst>
                                      </p:cBhvr>
                                      <p:tavLst>
                                        <p:tav tm="0">
                                          <p:val>
                                            <p:fltVal val="0"/>
                                          </p:val>
                                        </p:tav>
                                        <p:tav tm="100000">
                                          <p:val>
                                            <p:strVal val="#ppt_w"/>
                                          </p:val>
                                        </p:tav>
                                      </p:tavLst>
                                    </p:anim>
                                    <p:anim calcmode="lin" valueType="num">
                                      <p:cBhvr>
                                        <p:cTn id="73" dur="750" fill="hold"/>
                                        <p:tgtEl>
                                          <p:spTgt spid="114"/>
                                        </p:tgtEl>
                                        <p:attrNameLst>
                                          <p:attrName>ppt_h</p:attrName>
                                        </p:attrNameLst>
                                      </p:cBhvr>
                                      <p:tavLst>
                                        <p:tav tm="0">
                                          <p:val>
                                            <p:fltVal val="0"/>
                                          </p:val>
                                        </p:tav>
                                        <p:tav tm="100000">
                                          <p:val>
                                            <p:strVal val="#ppt_h"/>
                                          </p:val>
                                        </p:tav>
                                      </p:tavLst>
                                    </p:anim>
                                    <p:animEffect transition="in" filter="fade">
                                      <p:cBhvr>
                                        <p:cTn id="74" dur="750"/>
                                        <p:tgtEl>
                                          <p:spTgt spid="114"/>
                                        </p:tgtEl>
                                      </p:cBhvr>
                                    </p:animEffect>
                                  </p:childTnLst>
                                </p:cTn>
                              </p:par>
                              <p:par>
                                <p:cTn id="75" presetID="53" presetClass="entr" presetSubtype="16" fill="hold" nodeType="withEffect">
                                  <p:stCondLst>
                                    <p:cond delay="750"/>
                                  </p:stCondLst>
                                  <p:childTnLst>
                                    <p:set>
                                      <p:cBhvr>
                                        <p:cTn id="76" dur="1" fill="hold">
                                          <p:stCondLst>
                                            <p:cond delay="0"/>
                                          </p:stCondLst>
                                        </p:cTn>
                                        <p:tgtEl>
                                          <p:spTgt spid="117"/>
                                        </p:tgtEl>
                                        <p:attrNameLst>
                                          <p:attrName>style.visibility</p:attrName>
                                        </p:attrNameLst>
                                      </p:cBhvr>
                                      <p:to>
                                        <p:strVal val="visible"/>
                                      </p:to>
                                    </p:set>
                                    <p:anim calcmode="lin" valueType="num">
                                      <p:cBhvr>
                                        <p:cTn id="77" dur="750" fill="hold"/>
                                        <p:tgtEl>
                                          <p:spTgt spid="117"/>
                                        </p:tgtEl>
                                        <p:attrNameLst>
                                          <p:attrName>ppt_w</p:attrName>
                                        </p:attrNameLst>
                                      </p:cBhvr>
                                      <p:tavLst>
                                        <p:tav tm="0">
                                          <p:val>
                                            <p:fltVal val="0"/>
                                          </p:val>
                                        </p:tav>
                                        <p:tav tm="100000">
                                          <p:val>
                                            <p:strVal val="#ppt_w"/>
                                          </p:val>
                                        </p:tav>
                                      </p:tavLst>
                                    </p:anim>
                                    <p:anim calcmode="lin" valueType="num">
                                      <p:cBhvr>
                                        <p:cTn id="78" dur="750" fill="hold"/>
                                        <p:tgtEl>
                                          <p:spTgt spid="117"/>
                                        </p:tgtEl>
                                        <p:attrNameLst>
                                          <p:attrName>ppt_h</p:attrName>
                                        </p:attrNameLst>
                                      </p:cBhvr>
                                      <p:tavLst>
                                        <p:tav tm="0">
                                          <p:val>
                                            <p:fltVal val="0"/>
                                          </p:val>
                                        </p:tav>
                                        <p:tav tm="100000">
                                          <p:val>
                                            <p:strVal val="#ppt_h"/>
                                          </p:val>
                                        </p:tav>
                                      </p:tavLst>
                                    </p:anim>
                                    <p:animEffect transition="in" filter="fade">
                                      <p:cBhvr>
                                        <p:cTn id="79" dur="750"/>
                                        <p:tgtEl>
                                          <p:spTgt spid="117"/>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92"/>
                                        </p:tgtEl>
                                        <p:attrNameLst>
                                          <p:attrName>style.visibility</p:attrName>
                                        </p:attrNameLst>
                                      </p:cBhvr>
                                      <p:to>
                                        <p:strVal val="visible"/>
                                      </p:to>
                                    </p:set>
                                    <p:anim calcmode="lin" valueType="num">
                                      <p:cBhvr>
                                        <p:cTn id="82" dur="750" fill="hold"/>
                                        <p:tgtEl>
                                          <p:spTgt spid="92"/>
                                        </p:tgtEl>
                                        <p:attrNameLst>
                                          <p:attrName>ppt_w</p:attrName>
                                        </p:attrNameLst>
                                      </p:cBhvr>
                                      <p:tavLst>
                                        <p:tav tm="0">
                                          <p:val>
                                            <p:fltVal val="0"/>
                                          </p:val>
                                        </p:tav>
                                        <p:tav tm="100000">
                                          <p:val>
                                            <p:strVal val="#ppt_w"/>
                                          </p:val>
                                        </p:tav>
                                      </p:tavLst>
                                    </p:anim>
                                    <p:anim calcmode="lin" valueType="num">
                                      <p:cBhvr>
                                        <p:cTn id="83" dur="750" fill="hold"/>
                                        <p:tgtEl>
                                          <p:spTgt spid="92"/>
                                        </p:tgtEl>
                                        <p:attrNameLst>
                                          <p:attrName>ppt_h</p:attrName>
                                        </p:attrNameLst>
                                      </p:cBhvr>
                                      <p:tavLst>
                                        <p:tav tm="0">
                                          <p:val>
                                            <p:fltVal val="0"/>
                                          </p:val>
                                        </p:tav>
                                        <p:tav tm="100000">
                                          <p:val>
                                            <p:strVal val="#ppt_h"/>
                                          </p:val>
                                        </p:tav>
                                      </p:tavLst>
                                    </p:anim>
                                    <p:animEffect transition="in" filter="fade">
                                      <p:cBhvr>
                                        <p:cTn id="84" dur="750"/>
                                        <p:tgtEl>
                                          <p:spTgt spid="92"/>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2"/>
                                        </p:tgtEl>
                                        <p:attrNameLst>
                                          <p:attrName>style.visibility</p:attrName>
                                        </p:attrNameLst>
                                      </p:cBhvr>
                                      <p:to>
                                        <p:strVal val="visible"/>
                                      </p:to>
                                    </p:set>
                                    <p:anim calcmode="lin" valueType="num">
                                      <p:cBhvr>
                                        <p:cTn id="87" dur="750" fill="hold"/>
                                        <p:tgtEl>
                                          <p:spTgt spid="2"/>
                                        </p:tgtEl>
                                        <p:attrNameLst>
                                          <p:attrName>ppt_w</p:attrName>
                                        </p:attrNameLst>
                                      </p:cBhvr>
                                      <p:tavLst>
                                        <p:tav tm="0">
                                          <p:val>
                                            <p:fltVal val="0"/>
                                          </p:val>
                                        </p:tav>
                                        <p:tav tm="100000">
                                          <p:val>
                                            <p:strVal val="#ppt_w"/>
                                          </p:val>
                                        </p:tav>
                                      </p:tavLst>
                                    </p:anim>
                                    <p:anim calcmode="lin" valueType="num">
                                      <p:cBhvr>
                                        <p:cTn id="88" dur="750" fill="hold"/>
                                        <p:tgtEl>
                                          <p:spTgt spid="2"/>
                                        </p:tgtEl>
                                        <p:attrNameLst>
                                          <p:attrName>ppt_h</p:attrName>
                                        </p:attrNameLst>
                                      </p:cBhvr>
                                      <p:tavLst>
                                        <p:tav tm="0">
                                          <p:val>
                                            <p:fltVal val="0"/>
                                          </p:val>
                                        </p:tav>
                                        <p:tav tm="100000">
                                          <p:val>
                                            <p:strVal val="#ppt_h"/>
                                          </p:val>
                                        </p:tav>
                                      </p:tavLst>
                                    </p:anim>
                                    <p:animEffect transition="in" filter="fade">
                                      <p:cBhvr>
                                        <p:cTn id="89" dur="750"/>
                                        <p:tgtEl>
                                          <p:spTgt spid="2"/>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4"/>
                                        </p:tgtEl>
                                        <p:attrNameLst>
                                          <p:attrName>style.visibility</p:attrName>
                                        </p:attrNameLst>
                                      </p:cBhvr>
                                      <p:to>
                                        <p:strVal val="visible"/>
                                      </p:to>
                                    </p:set>
                                    <p:anim calcmode="lin" valueType="num">
                                      <p:cBhvr>
                                        <p:cTn id="92" dur="750" fill="hold"/>
                                        <p:tgtEl>
                                          <p:spTgt spid="4"/>
                                        </p:tgtEl>
                                        <p:attrNameLst>
                                          <p:attrName>ppt_w</p:attrName>
                                        </p:attrNameLst>
                                      </p:cBhvr>
                                      <p:tavLst>
                                        <p:tav tm="0">
                                          <p:val>
                                            <p:fltVal val="0"/>
                                          </p:val>
                                        </p:tav>
                                        <p:tav tm="100000">
                                          <p:val>
                                            <p:strVal val="#ppt_w"/>
                                          </p:val>
                                        </p:tav>
                                      </p:tavLst>
                                    </p:anim>
                                    <p:anim calcmode="lin" valueType="num">
                                      <p:cBhvr>
                                        <p:cTn id="93" dur="750" fill="hold"/>
                                        <p:tgtEl>
                                          <p:spTgt spid="4"/>
                                        </p:tgtEl>
                                        <p:attrNameLst>
                                          <p:attrName>ppt_h</p:attrName>
                                        </p:attrNameLst>
                                      </p:cBhvr>
                                      <p:tavLst>
                                        <p:tav tm="0">
                                          <p:val>
                                            <p:fltVal val="0"/>
                                          </p:val>
                                        </p:tav>
                                        <p:tav tm="100000">
                                          <p:val>
                                            <p:strVal val="#ppt_h"/>
                                          </p:val>
                                        </p:tav>
                                      </p:tavLst>
                                    </p:anim>
                                    <p:animEffect transition="in" filter="fade">
                                      <p:cBhvr>
                                        <p:cTn id="94" dur="750"/>
                                        <p:tgtEl>
                                          <p:spTgt spid="4"/>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3"/>
                                        </p:tgtEl>
                                        <p:attrNameLst>
                                          <p:attrName>style.visibility</p:attrName>
                                        </p:attrNameLst>
                                      </p:cBhvr>
                                      <p:to>
                                        <p:strVal val="visible"/>
                                      </p:to>
                                    </p:set>
                                    <p:anim calcmode="lin" valueType="num">
                                      <p:cBhvr>
                                        <p:cTn id="97" dur="750" fill="hold"/>
                                        <p:tgtEl>
                                          <p:spTgt spid="3"/>
                                        </p:tgtEl>
                                        <p:attrNameLst>
                                          <p:attrName>ppt_w</p:attrName>
                                        </p:attrNameLst>
                                      </p:cBhvr>
                                      <p:tavLst>
                                        <p:tav tm="0">
                                          <p:val>
                                            <p:fltVal val="0"/>
                                          </p:val>
                                        </p:tav>
                                        <p:tav tm="100000">
                                          <p:val>
                                            <p:strVal val="#ppt_w"/>
                                          </p:val>
                                        </p:tav>
                                      </p:tavLst>
                                    </p:anim>
                                    <p:anim calcmode="lin" valueType="num">
                                      <p:cBhvr>
                                        <p:cTn id="98" dur="750" fill="hold"/>
                                        <p:tgtEl>
                                          <p:spTgt spid="3"/>
                                        </p:tgtEl>
                                        <p:attrNameLst>
                                          <p:attrName>ppt_h</p:attrName>
                                        </p:attrNameLst>
                                      </p:cBhvr>
                                      <p:tavLst>
                                        <p:tav tm="0">
                                          <p:val>
                                            <p:fltVal val="0"/>
                                          </p:val>
                                        </p:tav>
                                        <p:tav tm="100000">
                                          <p:val>
                                            <p:strVal val="#ppt_h"/>
                                          </p:val>
                                        </p:tav>
                                      </p:tavLst>
                                    </p:anim>
                                    <p:animEffect transition="in" filter="fade">
                                      <p:cBhvr>
                                        <p:cTn id="99" dur="750"/>
                                        <p:tgtEl>
                                          <p:spTgt spid="3"/>
                                        </p:tgtEl>
                                      </p:cBhvr>
                                    </p:animEffect>
                                  </p:childTnLst>
                                </p:cTn>
                              </p:par>
                              <p:par>
                                <p:cTn id="100" presetID="8" presetClass="emph" presetSubtype="0" decel="100000" fill="hold" nodeType="withEffect">
                                  <p:stCondLst>
                                    <p:cond delay="750"/>
                                  </p:stCondLst>
                                  <p:childTnLst>
                                    <p:animRot by="21600000">
                                      <p:cBhvr>
                                        <p:cTn id="101" dur="1500" fill="hold"/>
                                        <p:tgtEl>
                                          <p:spTgt spid="102"/>
                                        </p:tgtEl>
                                        <p:attrNameLst>
                                          <p:attrName>r</p:attrName>
                                        </p:attrNameLst>
                                      </p:cBhvr>
                                    </p:animRot>
                                  </p:childTnLst>
                                </p:cTn>
                              </p:par>
                              <p:par>
                                <p:cTn id="102" presetID="8" presetClass="emph" presetSubtype="0" decel="100000" fill="hold" nodeType="withEffect">
                                  <p:stCondLst>
                                    <p:cond delay="750"/>
                                  </p:stCondLst>
                                  <p:childTnLst>
                                    <p:animRot by="21600000">
                                      <p:cBhvr>
                                        <p:cTn id="103" dur="1500" fill="hold"/>
                                        <p:tgtEl>
                                          <p:spTgt spid="93"/>
                                        </p:tgtEl>
                                        <p:attrNameLst>
                                          <p:attrName>r</p:attrName>
                                        </p:attrNameLst>
                                      </p:cBhvr>
                                    </p:animRot>
                                  </p:childTnLst>
                                </p:cTn>
                              </p:par>
                              <p:par>
                                <p:cTn id="104" presetID="8" presetClass="emph" presetSubtype="0" decel="100000" fill="hold" nodeType="withEffect">
                                  <p:stCondLst>
                                    <p:cond delay="750"/>
                                  </p:stCondLst>
                                  <p:childTnLst>
                                    <p:animRot by="21600000">
                                      <p:cBhvr>
                                        <p:cTn id="105" dur="1500" fill="hold"/>
                                        <p:tgtEl>
                                          <p:spTgt spid="96"/>
                                        </p:tgtEl>
                                        <p:attrNameLst>
                                          <p:attrName>r</p:attrName>
                                        </p:attrNameLst>
                                      </p:cBhvr>
                                    </p:animRot>
                                  </p:childTnLst>
                                </p:cTn>
                              </p:par>
                              <p:par>
                                <p:cTn id="106" presetID="8" presetClass="emph" presetSubtype="0" decel="100000" fill="hold" nodeType="withEffect">
                                  <p:stCondLst>
                                    <p:cond delay="750"/>
                                  </p:stCondLst>
                                  <p:childTnLst>
                                    <p:animRot by="21600000">
                                      <p:cBhvr>
                                        <p:cTn id="107" dur="1500" fill="hold"/>
                                        <p:tgtEl>
                                          <p:spTgt spid="99"/>
                                        </p:tgtEl>
                                        <p:attrNameLst>
                                          <p:attrName>r</p:attrName>
                                        </p:attrNameLst>
                                      </p:cBhvr>
                                    </p:animRot>
                                  </p:childTnLst>
                                </p:cTn>
                              </p:par>
                              <p:par>
                                <p:cTn id="108" presetID="8" presetClass="emph" presetSubtype="0" decel="100000" fill="hold" nodeType="withEffect">
                                  <p:stCondLst>
                                    <p:cond delay="750"/>
                                  </p:stCondLst>
                                  <p:childTnLst>
                                    <p:animRot by="21600000">
                                      <p:cBhvr>
                                        <p:cTn id="109" dur="1500" fill="hold"/>
                                        <p:tgtEl>
                                          <p:spTgt spid="111"/>
                                        </p:tgtEl>
                                        <p:attrNameLst>
                                          <p:attrName>r</p:attrName>
                                        </p:attrNameLst>
                                      </p:cBhvr>
                                    </p:animRot>
                                  </p:childTnLst>
                                </p:cTn>
                              </p:par>
                              <p:par>
                                <p:cTn id="110" presetID="8" presetClass="emph" presetSubtype="0" decel="100000" fill="hold" nodeType="withEffect">
                                  <p:stCondLst>
                                    <p:cond delay="750"/>
                                  </p:stCondLst>
                                  <p:childTnLst>
                                    <p:animRot by="21600000">
                                      <p:cBhvr>
                                        <p:cTn id="111" dur="1500" fill="hold"/>
                                        <p:tgtEl>
                                          <p:spTgt spid="105"/>
                                        </p:tgtEl>
                                        <p:attrNameLst>
                                          <p:attrName>r</p:attrName>
                                        </p:attrNameLst>
                                      </p:cBhvr>
                                    </p:animRot>
                                  </p:childTnLst>
                                </p:cTn>
                              </p:par>
                              <p:par>
                                <p:cTn id="112" presetID="8" presetClass="emph" presetSubtype="0" decel="100000" fill="hold" nodeType="withEffect">
                                  <p:stCondLst>
                                    <p:cond delay="750"/>
                                  </p:stCondLst>
                                  <p:childTnLst>
                                    <p:animRot by="21600000">
                                      <p:cBhvr>
                                        <p:cTn id="113" dur="1500" fill="hold"/>
                                        <p:tgtEl>
                                          <p:spTgt spid="108"/>
                                        </p:tgtEl>
                                        <p:attrNameLst>
                                          <p:attrName>r</p:attrName>
                                        </p:attrNameLst>
                                      </p:cBhvr>
                                    </p:animRot>
                                  </p:childTnLst>
                                </p:cTn>
                              </p:par>
                              <p:par>
                                <p:cTn id="114" presetID="8" presetClass="emph" presetSubtype="0" decel="100000" fill="hold" nodeType="withEffect">
                                  <p:stCondLst>
                                    <p:cond delay="750"/>
                                  </p:stCondLst>
                                  <p:childTnLst>
                                    <p:animRot by="21600000">
                                      <p:cBhvr>
                                        <p:cTn id="115" dur="1500" fill="hold"/>
                                        <p:tgtEl>
                                          <p:spTgt spid="114"/>
                                        </p:tgtEl>
                                        <p:attrNameLst>
                                          <p:attrName>r</p:attrName>
                                        </p:attrNameLst>
                                      </p:cBhvr>
                                    </p:animRot>
                                  </p:childTnLst>
                                </p:cTn>
                              </p:par>
                              <p:par>
                                <p:cTn id="116" presetID="8" presetClass="emph" presetSubtype="0" decel="100000" fill="hold" nodeType="withEffect">
                                  <p:stCondLst>
                                    <p:cond delay="750"/>
                                  </p:stCondLst>
                                  <p:childTnLst>
                                    <p:animRot by="21600000">
                                      <p:cBhvr>
                                        <p:cTn id="117" dur="1500" fill="hold"/>
                                        <p:tgtEl>
                                          <p:spTgt spid="117"/>
                                        </p:tgtEl>
                                        <p:attrNameLst>
                                          <p:attrName>r</p:attrName>
                                        </p:attrNameLst>
                                      </p:cBhvr>
                                    </p:animRot>
                                  </p:childTnLst>
                                </p:cTn>
                              </p:par>
                              <p:par>
                                <p:cTn id="118" presetID="8" presetClass="emph" presetSubtype="0" decel="100000" fill="hold" grpId="1" nodeType="withEffect">
                                  <p:stCondLst>
                                    <p:cond delay="750"/>
                                  </p:stCondLst>
                                  <p:childTnLst>
                                    <p:animRot by="21600000">
                                      <p:cBhvr>
                                        <p:cTn id="119" dur="1500" fill="hold"/>
                                        <p:tgtEl>
                                          <p:spTgt spid="92"/>
                                        </p:tgtEl>
                                        <p:attrNameLst>
                                          <p:attrName>r</p:attrName>
                                        </p:attrNameLst>
                                      </p:cBhvr>
                                    </p:animRot>
                                  </p:childTnLst>
                                </p:cTn>
                              </p:par>
                              <p:par>
                                <p:cTn id="120" presetID="8" presetClass="emph" presetSubtype="0" decel="100000" fill="hold" grpId="1" nodeType="withEffect">
                                  <p:stCondLst>
                                    <p:cond delay="750"/>
                                  </p:stCondLst>
                                  <p:childTnLst>
                                    <p:animRot by="21600000">
                                      <p:cBhvr>
                                        <p:cTn id="121" dur="1500" fill="hold"/>
                                        <p:tgtEl>
                                          <p:spTgt spid="2"/>
                                        </p:tgtEl>
                                        <p:attrNameLst>
                                          <p:attrName>r</p:attrName>
                                        </p:attrNameLst>
                                      </p:cBhvr>
                                    </p:animRot>
                                  </p:childTnLst>
                                </p:cTn>
                              </p:par>
                              <p:par>
                                <p:cTn id="122" presetID="8" presetClass="emph" presetSubtype="0" decel="100000" fill="hold" grpId="1" nodeType="withEffect">
                                  <p:stCondLst>
                                    <p:cond delay="750"/>
                                  </p:stCondLst>
                                  <p:childTnLst>
                                    <p:animRot by="21600000">
                                      <p:cBhvr>
                                        <p:cTn id="123" dur="1500" fill="hold"/>
                                        <p:tgtEl>
                                          <p:spTgt spid="4"/>
                                        </p:tgtEl>
                                        <p:attrNameLst>
                                          <p:attrName>r</p:attrName>
                                        </p:attrNameLst>
                                      </p:cBhvr>
                                    </p:animRot>
                                  </p:childTnLst>
                                </p:cTn>
                              </p:par>
                              <p:par>
                                <p:cTn id="124" presetID="8" presetClass="emph" presetSubtype="0" decel="100000" fill="hold" grpId="1" nodeType="withEffect">
                                  <p:stCondLst>
                                    <p:cond delay="750"/>
                                  </p:stCondLst>
                                  <p:childTnLst>
                                    <p:animRot by="21600000">
                                      <p:cBhvr>
                                        <p:cTn id="125" dur="1500" fill="hold"/>
                                        <p:tgtEl>
                                          <p:spTgt spid="3"/>
                                        </p:tgtEl>
                                        <p:attrNameLst>
                                          <p:attrName>r</p:attrName>
                                        </p:attrNameLst>
                                      </p:cBhvr>
                                    </p:animRot>
                                  </p:childTnLst>
                                </p:cTn>
                              </p:par>
                              <p:par>
                                <p:cTn id="126" presetID="1" presetClass="entr" presetSubtype="0" fill="hold" grpId="0" nodeType="withEffect">
                                  <p:stCondLst>
                                    <p:cond delay="2250"/>
                                  </p:stCondLst>
                                  <p:childTnLst>
                                    <p:set>
                                      <p:cBhvr>
                                        <p:cTn id="127" dur="1" fill="hold">
                                          <p:stCondLst>
                                            <p:cond delay="0"/>
                                          </p:stCondLst>
                                        </p:cTn>
                                        <p:tgtEl>
                                          <p:spTgt spid="91"/>
                                        </p:tgtEl>
                                        <p:attrNameLst>
                                          <p:attrName>style.visibility</p:attrName>
                                        </p:attrNameLst>
                                      </p:cBhvr>
                                      <p:to>
                                        <p:strVal val="visible"/>
                                      </p:to>
                                    </p:set>
                                  </p:childTnLst>
                                </p:cTn>
                              </p:par>
                              <p:par>
                                <p:cTn id="128" presetID="1" presetClass="entr" presetSubtype="0" fill="hold" grpId="0" nodeType="withEffect">
                                  <p:stCondLst>
                                    <p:cond delay="2250"/>
                                  </p:stCondLst>
                                  <p:childTnLst>
                                    <p:set>
                                      <p:cBhvr>
                                        <p:cTn id="129" dur="1" fill="hold">
                                          <p:stCondLst>
                                            <p:cond delay="0"/>
                                          </p:stCondLst>
                                        </p:cTn>
                                        <p:tgtEl>
                                          <p:spTgt spid="90"/>
                                        </p:tgtEl>
                                        <p:attrNameLst>
                                          <p:attrName>style.visibility</p:attrName>
                                        </p:attrNameLst>
                                      </p:cBhvr>
                                      <p:to>
                                        <p:strVal val="visible"/>
                                      </p:to>
                                    </p:set>
                                  </p:childTnLst>
                                </p:cTn>
                              </p:par>
                              <p:par>
                                <p:cTn id="130" presetID="1" presetClass="entr" presetSubtype="0" fill="hold" grpId="0" nodeType="withEffect">
                                  <p:stCondLst>
                                    <p:cond delay="2250"/>
                                  </p:stCondLst>
                                  <p:childTnLst>
                                    <p:set>
                                      <p:cBhvr>
                                        <p:cTn id="131" dur="1" fill="hold">
                                          <p:stCondLst>
                                            <p:cond delay="0"/>
                                          </p:stCondLst>
                                        </p:cTn>
                                        <p:tgtEl>
                                          <p:spTgt spid="89"/>
                                        </p:tgtEl>
                                        <p:attrNameLst>
                                          <p:attrName>style.visibility</p:attrName>
                                        </p:attrNameLst>
                                      </p:cBhvr>
                                      <p:to>
                                        <p:strVal val="visible"/>
                                      </p:to>
                                    </p:set>
                                  </p:childTnLst>
                                </p:cTn>
                              </p:par>
                              <p:par>
                                <p:cTn id="132" presetID="1" presetClass="entr" presetSubtype="0" fill="hold" grpId="0" nodeType="withEffect">
                                  <p:stCondLst>
                                    <p:cond delay="2250"/>
                                  </p:stCondLst>
                                  <p:childTnLst>
                                    <p:set>
                                      <p:cBhvr>
                                        <p:cTn id="133" dur="1" fill="hold">
                                          <p:stCondLst>
                                            <p:cond delay="0"/>
                                          </p:stCondLst>
                                        </p:cTn>
                                        <p:tgtEl>
                                          <p:spTgt spid="88"/>
                                        </p:tgtEl>
                                        <p:attrNameLst>
                                          <p:attrName>style.visibility</p:attrName>
                                        </p:attrNameLst>
                                      </p:cBhvr>
                                      <p:to>
                                        <p:strVal val="visible"/>
                                      </p:to>
                                    </p:set>
                                  </p:childTnLst>
                                </p:cTn>
                              </p:par>
                              <p:par>
                                <p:cTn id="134" presetID="1" presetClass="entr" presetSubtype="0" fill="hold" grpId="0" nodeType="withEffect">
                                  <p:stCondLst>
                                    <p:cond delay="2250"/>
                                  </p:stCondLst>
                                  <p:childTnLst>
                                    <p:set>
                                      <p:cBhvr>
                                        <p:cTn id="135" dur="1" fill="hold">
                                          <p:stCondLst>
                                            <p:cond delay="0"/>
                                          </p:stCondLst>
                                        </p:cTn>
                                        <p:tgtEl>
                                          <p:spTgt spid="87"/>
                                        </p:tgtEl>
                                        <p:attrNameLst>
                                          <p:attrName>style.visibility</p:attrName>
                                        </p:attrNameLst>
                                      </p:cBhvr>
                                      <p:to>
                                        <p:strVal val="visible"/>
                                      </p:to>
                                    </p:set>
                                  </p:childTnLst>
                                </p:cTn>
                              </p:par>
                              <p:par>
                                <p:cTn id="136" presetID="1" presetClass="entr" presetSubtype="0" fill="hold" grpId="0" nodeType="withEffect">
                                  <p:stCondLst>
                                    <p:cond delay="2250"/>
                                  </p:stCondLst>
                                  <p:childTnLst>
                                    <p:set>
                                      <p:cBhvr>
                                        <p:cTn id="137" dur="1" fill="hold">
                                          <p:stCondLst>
                                            <p:cond delay="0"/>
                                          </p:stCondLst>
                                        </p:cTn>
                                        <p:tgtEl>
                                          <p:spTgt spid="86"/>
                                        </p:tgtEl>
                                        <p:attrNameLst>
                                          <p:attrName>style.visibility</p:attrName>
                                        </p:attrNameLst>
                                      </p:cBhvr>
                                      <p:to>
                                        <p:strVal val="visible"/>
                                      </p:to>
                                    </p:set>
                                  </p:childTnLst>
                                </p:cTn>
                              </p:par>
                              <p:par>
                                <p:cTn id="138" presetID="1" presetClass="entr" presetSubtype="0" fill="hold" grpId="0" nodeType="withEffect">
                                  <p:stCondLst>
                                    <p:cond delay="2250"/>
                                  </p:stCondLst>
                                  <p:childTnLst>
                                    <p:set>
                                      <p:cBhvr>
                                        <p:cTn id="139" dur="1" fill="hold">
                                          <p:stCondLst>
                                            <p:cond delay="0"/>
                                          </p:stCondLst>
                                        </p:cTn>
                                        <p:tgtEl>
                                          <p:spTgt spid="85"/>
                                        </p:tgtEl>
                                        <p:attrNameLst>
                                          <p:attrName>style.visibility</p:attrName>
                                        </p:attrNameLst>
                                      </p:cBhvr>
                                      <p:to>
                                        <p:strVal val="visible"/>
                                      </p:to>
                                    </p:set>
                                  </p:childTnLst>
                                </p:cTn>
                              </p:par>
                              <p:par>
                                <p:cTn id="140" presetID="1" presetClass="entr" presetSubtype="0" fill="hold" grpId="0" nodeType="withEffect">
                                  <p:stCondLst>
                                    <p:cond delay="2250"/>
                                  </p:stCondLst>
                                  <p:childTnLst>
                                    <p:set>
                                      <p:cBhvr>
                                        <p:cTn id="141"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1" grpId="0" animBg="1"/>
      <p:bldP spid="92" grpId="0" animBg="1"/>
      <p:bldP spid="92" grpId="1" animBg="1"/>
      <p:bldP spid="29" grpId="0" animBg="1"/>
      <p:bldP spid="29" grpId="1" animBg="1"/>
      <p:bldP spid="33" grpId="0" animBg="1"/>
      <p:bldP spid="33" grpId="1" animBg="1"/>
      <p:bldP spid="20" grpId="0"/>
      <p:bldP spid="20" grpId="1"/>
      <p:bldP spid="21" grpId="0"/>
      <p:bldP spid="21" grpId="1"/>
      <p:bldP spid="2" grpId="0" animBg="1"/>
      <p:bldP spid="2" grpId="1" animBg="1"/>
      <p:bldP spid="3" grpId="0" animBg="1"/>
      <p:bldP spid="3" grpId="1" animBg="1"/>
      <p:bldP spid="4" grpId="0" animBg="1"/>
      <p:bldP spid="4" grpId="1" animBg="1"/>
      <p:bldP spid="30" grpId="0"/>
      <p:bldP spid="3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5BEB1-8C13-8F8A-CB7E-E7048BAC36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2A64B2-4524-E530-1857-D9A20A4DEBAD}"/>
              </a:ext>
            </a:extLst>
          </p:cNvPr>
          <p:cNvSpPr txBox="1"/>
          <p:nvPr/>
        </p:nvSpPr>
        <p:spPr>
          <a:xfrm>
            <a:off x="299484" y="407551"/>
            <a:ext cx="670055"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Process</a:t>
            </a:r>
          </a:p>
        </p:txBody>
      </p:sp>
      <p:cxnSp>
        <p:nvCxnSpPr>
          <p:cNvPr id="10" name="Straight Connector 9">
            <a:extLst>
              <a:ext uri="{FF2B5EF4-FFF2-40B4-BE49-F238E27FC236}">
                <a16:creationId xmlns:a16="http://schemas.microsoft.com/office/drawing/2014/main" id="{A2555B21-0CD5-1BF7-6D86-88E5A66F20BF}"/>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258073EA-B9FF-5917-B19E-195FD2F67735}"/>
              </a:ext>
            </a:extLst>
          </p:cNvPr>
          <p:cNvGrpSpPr/>
          <p:nvPr/>
        </p:nvGrpSpPr>
        <p:grpSpPr>
          <a:xfrm>
            <a:off x="5847279" y="369986"/>
            <a:ext cx="507586" cy="507586"/>
            <a:chOff x="5837857" y="1868829"/>
            <a:chExt cx="507586" cy="507586"/>
          </a:xfrm>
        </p:grpSpPr>
        <p:sp useBgFill="1">
          <p:nvSpPr>
            <p:cNvPr id="26" name="Oval 25">
              <a:extLst>
                <a:ext uri="{FF2B5EF4-FFF2-40B4-BE49-F238E27FC236}">
                  <a16:creationId xmlns:a16="http://schemas.microsoft.com/office/drawing/2014/main" id="{F8DDEFD1-906D-064D-517F-DFCA4D961375}"/>
                </a:ext>
              </a:extLst>
            </p:cNvPr>
            <p:cNvSpPr/>
            <p:nvPr/>
          </p:nvSpPr>
          <p:spPr>
            <a:xfrm>
              <a:off x="5837857"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12113292-9D93-FC8F-2981-6AC9439A3B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7" name="TextBox 6">
            <a:extLst>
              <a:ext uri="{FF2B5EF4-FFF2-40B4-BE49-F238E27FC236}">
                <a16:creationId xmlns:a16="http://schemas.microsoft.com/office/drawing/2014/main" id="{C9ECD161-F5C2-B278-10E5-D3A0F65D0B3A}"/>
              </a:ext>
            </a:extLst>
          </p:cNvPr>
          <p:cNvSpPr txBox="1"/>
          <p:nvPr/>
        </p:nvSpPr>
        <p:spPr>
          <a:xfrm>
            <a:off x="375539" y="1047326"/>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1] Encoding:</a:t>
            </a:r>
          </a:p>
        </p:txBody>
      </p:sp>
      <p:sp>
        <p:nvSpPr>
          <p:cNvPr id="4" name="TextBox 3">
            <a:extLst>
              <a:ext uri="{FF2B5EF4-FFF2-40B4-BE49-F238E27FC236}">
                <a16:creationId xmlns:a16="http://schemas.microsoft.com/office/drawing/2014/main" id="{2EE003CB-18CD-D08B-A4C1-8C9BC003856C}"/>
              </a:ext>
            </a:extLst>
          </p:cNvPr>
          <p:cNvSpPr txBox="1"/>
          <p:nvPr/>
        </p:nvSpPr>
        <p:spPr>
          <a:xfrm>
            <a:off x="25067" y="1301118"/>
            <a:ext cx="11644423" cy="4401205"/>
          </a:xfrm>
          <a:prstGeom prst="rect">
            <a:avLst/>
          </a:prstGeom>
          <a:noFill/>
        </p:spPr>
        <p:txBody>
          <a:bodyPr wrap="square" rtlCol="0">
            <a:spAutoFit/>
          </a:bodyPr>
          <a:lstStyle/>
          <a:p>
            <a:r>
              <a:rPr lang="en-IN" sz="2000" dirty="0">
                <a:solidFill>
                  <a:schemeClr val="bg1"/>
                </a:solidFill>
              </a:rPr>
              <a:t>      In Convolutional Coding, input bits are encoded into parity bits to enable     </a:t>
            </a:r>
          </a:p>
          <a:p>
            <a:r>
              <a:rPr lang="en-IN" sz="2000" dirty="0">
                <a:solidFill>
                  <a:schemeClr val="bg1"/>
                </a:solidFill>
              </a:rPr>
              <a:t>      accurate decoding of the original message at the receiver using the Viterbi</a:t>
            </a:r>
          </a:p>
          <a:p>
            <a:r>
              <a:rPr lang="en-IN" sz="2000" dirty="0">
                <a:solidFill>
                  <a:schemeClr val="bg1"/>
                </a:solidFill>
              </a:rPr>
              <a:t>      decoding</a:t>
            </a:r>
          </a:p>
          <a:p>
            <a:r>
              <a:rPr lang="en-IN" sz="2000" dirty="0">
                <a:solidFill>
                  <a:schemeClr val="bg1"/>
                </a:solidFill>
              </a:rPr>
              <a:t>	</a:t>
            </a:r>
          </a:p>
          <a:p>
            <a:r>
              <a:rPr lang="en-IN" sz="2000" dirty="0">
                <a:solidFill>
                  <a:schemeClr val="bg1"/>
                </a:solidFill>
              </a:rPr>
              <a:t>      The </a:t>
            </a:r>
            <a:r>
              <a:rPr lang="en-IN" sz="2000" dirty="0" err="1">
                <a:solidFill>
                  <a:schemeClr val="bg1"/>
                </a:solidFill>
              </a:rPr>
              <a:t>Convolutional_Encoder</a:t>
            </a:r>
            <a:r>
              <a:rPr lang="en-IN" sz="2000" dirty="0">
                <a:solidFill>
                  <a:schemeClr val="bg1"/>
                </a:solidFill>
              </a:rPr>
              <a:t> function takes the input message, generator matrix </a:t>
            </a:r>
          </a:p>
          <a:p>
            <a:r>
              <a:rPr lang="en-IN" sz="2000" dirty="0">
                <a:solidFill>
                  <a:schemeClr val="bg1"/>
                </a:solidFill>
              </a:rPr>
              <a:t>      (converted from octal to binary), code rate, and constraint length.</a:t>
            </a:r>
          </a:p>
          <a:p>
            <a:pPr marL="742950" lvl="1" indent="-285750">
              <a:buFont typeface="Arial" panose="020B0604020202020204" pitchFamily="34" charset="0"/>
              <a:buChar char="•"/>
            </a:pPr>
            <a:r>
              <a:rPr lang="en-IN" sz="2000" dirty="0">
                <a:solidFill>
                  <a:schemeClr val="bg1"/>
                </a:solidFill>
              </a:rPr>
              <a:t> Zero Padding : To handle the initial empty states of the shift registers,</a:t>
            </a:r>
          </a:p>
          <a:p>
            <a:pPr lvl="1"/>
            <a:r>
              <a:rPr lang="en-IN" sz="2000" dirty="0">
                <a:solidFill>
                  <a:schemeClr val="bg1"/>
                </a:solidFill>
              </a:rPr>
              <a:t> 		         K</a:t>
            </a:r>
            <a:r>
              <a:rPr lang="en-IN" sz="2000" baseline="-25000" dirty="0">
                <a:solidFill>
                  <a:schemeClr val="bg1"/>
                </a:solidFill>
              </a:rPr>
              <a:t>c</a:t>
            </a:r>
            <a:r>
              <a:rPr lang="en-IN" sz="2000" dirty="0">
                <a:solidFill>
                  <a:schemeClr val="bg1"/>
                </a:solidFill>
              </a:rPr>
              <a:t> – 1 zeros are prepended to the input message.</a:t>
            </a:r>
          </a:p>
          <a:p>
            <a:pPr marL="742950" lvl="1" indent="-285750">
              <a:buFont typeface="Arial" panose="020B0604020202020204" pitchFamily="34" charset="0"/>
              <a:buChar char="•"/>
            </a:pPr>
            <a:r>
              <a:rPr lang="en-IN" sz="2000" dirty="0">
                <a:solidFill>
                  <a:schemeClr val="bg1"/>
                </a:solidFill>
              </a:rPr>
              <a:t> Bits Matrix Formation : For each time step, a window of K</a:t>
            </a:r>
            <a:r>
              <a:rPr lang="en-IN" sz="2000" baseline="-25000" dirty="0">
                <a:solidFill>
                  <a:schemeClr val="bg1"/>
                </a:solidFill>
              </a:rPr>
              <a:t>c </a:t>
            </a:r>
            <a:r>
              <a:rPr lang="en-IN" sz="2000" dirty="0">
                <a:solidFill>
                  <a:schemeClr val="bg1"/>
                </a:solidFill>
              </a:rPr>
              <a:t>bits (current</a:t>
            </a:r>
          </a:p>
          <a:p>
            <a:pPr lvl="1"/>
            <a:r>
              <a:rPr lang="en-IN" sz="2000" dirty="0">
                <a:solidFill>
                  <a:schemeClr val="bg1"/>
                </a:solidFill>
              </a:rPr>
              <a:t>      input bit + past register value) is extracted to form a matrix, where each</a:t>
            </a:r>
          </a:p>
          <a:p>
            <a:pPr lvl="1"/>
            <a:r>
              <a:rPr lang="en-IN" sz="2000" dirty="0">
                <a:solidFill>
                  <a:schemeClr val="bg1"/>
                </a:solidFill>
              </a:rPr>
              <a:t>      column corresponds to a time step.</a:t>
            </a:r>
          </a:p>
          <a:p>
            <a:pPr marL="742950" lvl="1" indent="-285750">
              <a:buFont typeface="Arial" panose="020B0604020202020204" pitchFamily="34" charset="0"/>
              <a:buChar char="•"/>
            </a:pPr>
            <a:r>
              <a:rPr lang="en-IN" sz="2000" dirty="0">
                <a:solidFill>
                  <a:schemeClr val="bg1"/>
                </a:solidFill>
              </a:rPr>
              <a:t>Encoding : Each column of the input matrix is multiplies with the binary generator matrix. The result is taken modulo 2 to generate parity bits, which further are reshaped into a single row vector, which forms the final</a:t>
            </a:r>
          </a:p>
          <a:p>
            <a:pPr lvl="1"/>
            <a:r>
              <a:rPr lang="en-IN" sz="2000" dirty="0">
                <a:solidFill>
                  <a:schemeClr val="bg1"/>
                </a:solidFill>
              </a:rPr>
              <a:t>    encoded message.</a:t>
            </a:r>
          </a:p>
        </p:txBody>
      </p:sp>
      <p:sp>
        <p:nvSpPr>
          <p:cNvPr id="31" name="TextBox 30">
            <a:extLst>
              <a:ext uri="{FF2B5EF4-FFF2-40B4-BE49-F238E27FC236}">
                <a16:creationId xmlns:a16="http://schemas.microsoft.com/office/drawing/2014/main" id="{6749DFDB-E522-4B31-926E-9BDC54391AA8}"/>
              </a:ext>
            </a:extLst>
          </p:cNvPr>
          <p:cNvSpPr txBox="1"/>
          <p:nvPr/>
        </p:nvSpPr>
        <p:spPr>
          <a:xfrm>
            <a:off x="299484" y="7867769"/>
            <a:ext cx="11958651" cy="3454151"/>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3600" dirty="0"/>
              <a:t>Binary Phase Shift Keying Maps:</a:t>
            </a:r>
          </a:p>
          <a:p>
            <a:endParaRPr lang="en-GB" sz="3600" dirty="0"/>
          </a:p>
          <a:p>
            <a:r>
              <a:rPr lang="en-GB" sz="3600" dirty="0"/>
              <a:t>Bit 0        +1 Symbol (Phase 0     degree)</a:t>
            </a:r>
          </a:p>
          <a:p>
            <a:r>
              <a:rPr lang="en-GB" sz="3600" dirty="0"/>
              <a:t>Bit 1         -1 Symbol (Phase 180  degree)</a:t>
            </a:r>
          </a:p>
          <a:p>
            <a:endParaRPr lang="en-GB" sz="3600" dirty="0"/>
          </a:p>
          <a:p>
            <a:r>
              <a:rPr lang="en-GB" sz="3600" dirty="0"/>
              <a:t>This is done using:</a:t>
            </a:r>
          </a:p>
          <a:p>
            <a:r>
              <a:rPr lang="en-GB" sz="3600" dirty="0"/>
              <a:t>	modulated = 1 – 2*codeword</a:t>
            </a:r>
          </a:p>
          <a:p>
            <a:endParaRPr lang="en-GB" sz="3600" dirty="0"/>
          </a:p>
          <a:p>
            <a:r>
              <a:rPr lang="en-GB" sz="3600" dirty="0"/>
              <a:t>The symbols are symmetric around zero, making the average symbol energy equal to 1 </a:t>
            </a:r>
          </a:p>
        </p:txBody>
      </p:sp>
      <p:sp>
        <p:nvSpPr>
          <p:cNvPr id="35" name="TextBox 34">
            <a:extLst>
              <a:ext uri="{FF2B5EF4-FFF2-40B4-BE49-F238E27FC236}">
                <a16:creationId xmlns:a16="http://schemas.microsoft.com/office/drawing/2014/main" id="{31DB79B4-2C11-07AA-5021-7E15B8EF94B2}"/>
              </a:ext>
            </a:extLst>
          </p:cNvPr>
          <p:cNvSpPr txBox="1"/>
          <p:nvPr/>
        </p:nvSpPr>
        <p:spPr>
          <a:xfrm>
            <a:off x="299484" y="7303125"/>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2] BPSK Modulation:</a:t>
            </a:r>
          </a:p>
        </p:txBody>
      </p:sp>
      <p:cxnSp>
        <p:nvCxnSpPr>
          <p:cNvPr id="5" name="Straight Arrow Connector 4">
            <a:extLst>
              <a:ext uri="{FF2B5EF4-FFF2-40B4-BE49-F238E27FC236}">
                <a16:creationId xmlns:a16="http://schemas.microsoft.com/office/drawing/2014/main" id="{109B64BB-427B-2A43-857B-4610EED3E322}"/>
              </a:ext>
            </a:extLst>
          </p:cNvPr>
          <p:cNvCxnSpPr/>
          <p:nvPr/>
        </p:nvCxnSpPr>
        <p:spPr>
          <a:xfrm>
            <a:off x="1367406" y="8703486"/>
            <a:ext cx="54528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27D334AE-DE8F-40B6-F3C1-C664D1172BA7}"/>
              </a:ext>
            </a:extLst>
          </p:cNvPr>
          <p:cNvCxnSpPr/>
          <p:nvPr/>
        </p:nvCxnSpPr>
        <p:spPr>
          <a:xfrm>
            <a:off x="1375795" y="9054146"/>
            <a:ext cx="54528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78268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519D7-3BF9-2E9B-56DE-951B7FEEB5F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5AA896-CD36-DE47-A5C1-7D1E4ABEDE93}"/>
              </a:ext>
            </a:extLst>
          </p:cNvPr>
          <p:cNvSpPr txBox="1"/>
          <p:nvPr/>
        </p:nvSpPr>
        <p:spPr>
          <a:xfrm>
            <a:off x="299484" y="407551"/>
            <a:ext cx="670055"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Process</a:t>
            </a:r>
          </a:p>
        </p:txBody>
      </p:sp>
      <p:cxnSp>
        <p:nvCxnSpPr>
          <p:cNvPr id="10" name="Straight Connector 9">
            <a:extLst>
              <a:ext uri="{FF2B5EF4-FFF2-40B4-BE49-F238E27FC236}">
                <a16:creationId xmlns:a16="http://schemas.microsoft.com/office/drawing/2014/main" id="{63D4E221-DC8E-4D5E-3009-289F0661EB85}"/>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2653C54E-4CB8-55C1-7545-1CF938F9FCA9}"/>
              </a:ext>
            </a:extLst>
          </p:cNvPr>
          <p:cNvGrpSpPr/>
          <p:nvPr/>
        </p:nvGrpSpPr>
        <p:grpSpPr>
          <a:xfrm>
            <a:off x="5847279" y="369986"/>
            <a:ext cx="507586" cy="507586"/>
            <a:chOff x="5837857" y="1868829"/>
            <a:chExt cx="507586" cy="507586"/>
          </a:xfrm>
        </p:grpSpPr>
        <p:sp useBgFill="1">
          <p:nvSpPr>
            <p:cNvPr id="26" name="Oval 25">
              <a:extLst>
                <a:ext uri="{FF2B5EF4-FFF2-40B4-BE49-F238E27FC236}">
                  <a16:creationId xmlns:a16="http://schemas.microsoft.com/office/drawing/2014/main" id="{91EA52C9-F939-415B-8C14-7EB21B73BAA7}"/>
                </a:ext>
              </a:extLst>
            </p:cNvPr>
            <p:cNvSpPr/>
            <p:nvPr/>
          </p:nvSpPr>
          <p:spPr>
            <a:xfrm>
              <a:off x="5837857"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3E698997-2ABF-511E-E9BC-B0E178776D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3" name="TextBox 2">
            <a:extLst>
              <a:ext uri="{FF2B5EF4-FFF2-40B4-BE49-F238E27FC236}">
                <a16:creationId xmlns:a16="http://schemas.microsoft.com/office/drawing/2014/main" id="{3ED0025F-676B-D207-33E8-85E4EFCAEB5D}"/>
              </a:ext>
            </a:extLst>
          </p:cNvPr>
          <p:cNvSpPr txBox="1"/>
          <p:nvPr/>
        </p:nvSpPr>
        <p:spPr>
          <a:xfrm>
            <a:off x="375536" y="1783518"/>
            <a:ext cx="11958651" cy="3454151"/>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3600" dirty="0"/>
              <a:t>Binary Phase Shift Keying Maps:</a:t>
            </a:r>
          </a:p>
          <a:p>
            <a:endParaRPr lang="en-GB" sz="3600" dirty="0"/>
          </a:p>
          <a:p>
            <a:r>
              <a:rPr lang="en-GB" sz="3600" dirty="0"/>
              <a:t>Bit 0        +1 Symbol (Phase 0     degree)</a:t>
            </a:r>
          </a:p>
          <a:p>
            <a:r>
              <a:rPr lang="en-GB" sz="3600" dirty="0"/>
              <a:t>Bit 1         -1 Symbol (Phase 180  degree)</a:t>
            </a:r>
          </a:p>
          <a:p>
            <a:endParaRPr lang="en-GB" sz="3600" dirty="0"/>
          </a:p>
          <a:p>
            <a:r>
              <a:rPr lang="en-GB" sz="3600" dirty="0"/>
              <a:t>This is done using:</a:t>
            </a:r>
          </a:p>
          <a:p>
            <a:r>
              <a:rPr lang="en-GB" sz="3600" dirty="0"/>
              <a:t>	modulated = 1 – 2*codeword</a:t>
            </a:r>
          </a:p>
          <a:p>
            <a:endParaRPr lang="en-GB" sz="3600" dirty="0"/>
          </a:p>
          <a:p>
            <a:r>
              <a:rPr lang="en-GB" sz="3600" dirty="0"/>
              <a:t>The symbols are symmetric around zero, making the average symbol energy equal to 1 </a:t>
            </a:r>
          </a:p>
        </p:txBody>
      </p:sp>
      <p:cxnSp>
        <p:nvCxnSpPr>
          <p:cNvPr id="5" name="Straight Arrow Connector 4">
            <a:extLst>
              <a:ext uri="{FF2B5EF4-FFF2-40B4-BE49-F238E27FC236}">
                <a16:creationId xmlns:a16="http://schemas.microsoft.com/office/drawing/2014/main" id="{53803A6C-1A8E-C762-A9BC-7870E511D758}"/>
              </a:ext>
            </a:extLst>
          </p:cNvPr>
          <p:cNvCxnSpPr/>
          <p:nvPr/>
        </p:nvCxnSpPr>
        <p:spPr>
          <a:xfrm>
            <a:off x="1367406" y="2607486"/>
            <a:ext cx="54528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D277A63E-E496-04D6-35FE-4FD398990DC9}"/>
              </a:ext>
            </a:extLst>
          </p:cNvPr>
          <p:cNvCxnSpPr/>
          <p:nvPr/>
        </p:nvCxnSpPr>
        <p:spPr>
          <a:xfrm>
            <a:off x="1375795" y="2958146"/>
            <a:ext cx="54528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9285551-BA88-E28A-489A-A5DE0EABCF98}"/>
              </a:ext>
            </a:extLst>
          </p:cNvPr>
          <p:cNvSpPr txBox="1"/>
          <p:nvPr/>
        </p:nvSpPr>
        <p:spPr>
          <a:xfrm>
            <a:off x="375536" y="1218874"/>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2] BPSK Modulation:</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BD2CC9F-0D27-726D-C972-24D1F014D74C}"/>
                  </a:ext>
                </a:extLst>
              </p:cNvPr>
              <p:cNvSpPr txBox="1"/>
              <p:nvPr/>
            </p:nvSpPr>
            <p:spPr>
              <a:xfrm>
                <a:off x="3425568" y="12548945"/>
                <a:ext cx="16106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solidFill>
                            <a:schemeClr val="bg1"/>
                          </a:solidFill>
                          <a:latin typeface="Cambria Math" panose="02040503050406030204" pitchFamily="18" charset="0"/>
                        </a:rPr>
                        <m:t>𝑟</m:t>
                      </m:r>
                      <m:r>
                        <a:rPr lang="en-IN" b="0" i="1" smtClean="0">
                          <a:solidFill>
                            <a:schemeClr val="bg1"/>
                          </a:solidFill>
                          <a:latin typeface="Cambria Math" panose="02040503050406030204" pitchFamily="18" charset="0"/>
                        </a:rPr>
                        <m:t>=</m:t>
                      </m:r>
                      <m:r>
                        <a:rPr lang="en-IN" b="0" i="1" smtClean="0">
                          <a:solidFill>
                            <a:schemeClr val="bg1"/>
                          </a:solidFill>
                          <a:latin typeface="Cambria Math" panose="02040503050406030204" pitchFamily="18" charset="0"/>
                        </a:rPr>
                        <m:t>𝑠</m:t>
                      </m:r>
                      <m:r>
                        <a:rPr lang="en-IN" b="0" i="1" smtClean="0">
                          <a:solidFill>
                            <a:schemeClr val="bg1"/>
                          </a:solidFill>
                          <a:latin typeface="Cambria Math" panose="02040503050406030204" pitchFamily="18" charset="0"/>
                        </a:rPr>
                        <m:t>+</m:t>
                      </m:r>
                      <m:r>
                        <a:rPr lang="en-IN" b="0" i="1" smtClean="0">
                          <a:solidFill>
                            <a:schemeClr val="bg1"/>
                          </a:solidFill>
                          <a:latin typeface="Cambria Math" panose="02040503050406030204" pitchFamily="18" charset="0"/>
                        </a:rPr>
                        <m:t>𝑛</m:t>
                      </m:r>
                    </m:oMath>
                  </m:oMathPara>
                </a14:m>
                <a:endParaRPr lang="en-IN" dirty="0">
                  <a:solidFill>
                    <a:schemeClr val="bg1"/>
                  </a:solidFill>
                </a:endParaRPr>
              </a:p>
            </p:txBody>
          </p:sp>
        </mc:Choice>
        <mc:Fallback xmlns="">
          <p:sp>
            <p:nvSpPr>
              <p:cNvPr id="28" name="TextBox 27">
                <a:extLst>
                  <a:ext uri="{FF2B5EF4-FFF2-40B4-BE49-F238E27FC236}">
                    <a16:creationId xmlns:a16="http://schemas.microsoft.com/office/drawing/2014/main" id="{DBD2CC9F-0D27-726D-C972-24D1F014D74C}"/>
                  </a:ext>
                </a:extLst>
              </p:cNvPr>
              <p:cNvSpPr txBox="1">
                <a:spLocks noRot="1" noChangeAspect="1" noMove="1" noResize="1" noEditPoints="1" noAdjustHandles="1" noChangeArrowheads="1" noChangeShapeType="1" noTextEdit="1"/>
              </p:cNvSpPr>
              <p:nvPr/>
            </p:nvSpPr>
            <p:spPr>
              <a:xfrm>
                <a:off x="3425568" y="12548945"/>
                <a:ext cx="1610687" cy="369332"/>
              </a:xfrm>
              <a:prstGeom prst="rect">
                <a:avLst/>
              </a:prstGeom>
              <a:blipFill>
                <a:blip r:embed="rId8"/>
                <a:stretch>
                  <a:fillRect t="-10000" b="-26667"/>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4099E6F8-6A1D-E319-1FEB-662C051721A0}"/>
              </a:ext>
            </a:extLst>
          </p:cNvPr>
          <p:cNvSpPr txBox="1"/>
          <p:nvPr/>
        </p:nvSpPr>
        <p:spPr>
          <a:xfrm>
            <a:off x="467244" y="7219194"/>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3] AWGN Noise Adding:</a:t>
            </a:r>
          </a:p>
        </p:txBody>
      </p:sp>
      <p:sp>
        <p:nvSpPr>
          <p:cNvPr id="8" name="Rectangle 2">
            <a:extLst>
              <a:ext uri="{FF2B5EF4-FFF2-40B4-BE49-F238E27FC236}">
                <a16:creationId xmlns:a16="http://schemas.microsoft.com/office/drawing/2014/main" id="{687E165E-338A-641C-5F20-813852585A48}"/>
              </a:ext>
            </a:extLst>
          </p:cNvPr>
          <p:cNvSpPr>
            <a:spLocks noChangeArrowheads="1"/>
          </p:cNvSpPr>
          <p:nvPr/>
        </p:nvSpPr>
        <p:spPr bwMode="auto">
          <a:xfrm>
            <a:off x="391192" y="7642433"/>
            <a:ext cx="46249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First, convert E</a:t>
            </a:r>
            <a:r>
              <a:rPr kumimoji="0" lang="en-US" altLang="en-US" sz="1800" b="0" i="0" u="none" strike="noStrike" cap="none" normalizeH="0" baseline="-25000" dirty="0">
                <a:ln>
                  <a:noFill/>
                </a:ln>
                <a:solidFill>
                  <a:schemeClr val="bg1"/>
                </a:solidFill>
                <a:effectLst/>
                <a:latin typeface="Arial" panose="020B0604020202020204" pitchFamily="34" charset="0"/>
              </a:rPr>
              <a:t>b</a:t>
            </a:r>
            <a:r>
              <a:rPr kumimoji="0" lang="en-US" altLang="en-US" sz="1800" b="0" i="0" u="none" strike="noStrike" cap="none" normalizeH="0" baseline="0" dirty="0">
                <a:ln>
                  <a:noFill/>
                </a:ln>
                <a:solidFill>
                  <a:schemeClr val="bg1"/>
                </a:solidFill>
                <a:effectLst/>
                <a:latin typeface="Arial" panose="020B0604020202020204" pitchFamily="34" charset="0"/>
              </a:rPr>
              <a:t>/ N</a:t>
            </a:r>
            <a:r>
              <a:rPr lang="en-US" altLang="en-US" baseline="-25000" dirty="0">
                <a:solidFill>
                  <a:schemeClr val="bg1"/>
                </a:solidFill>
                <a:latin typeface="Arial" panose="020B0604020202020204" pitchFamily="34" charset="0"/>
              </a:rPr>
              <a:t>0</a:t>
            </a:r>
            <a:r>
              <a:rPr kumimoji="0" lang="en-US" altLang="en-US" sz="1800" b="0" i="0" u="none" strike="noStrike" cap="none" normalizeH="0" baseline="0" dirty="0">
                <a:ln>
                  <a:noFill/>
                </a:ln>
                <a:solidFill>
                  <a:schemeClr val="bg1"/>
                </a:solidFill>
                <a:effectLst/>
                <a:latin typeface="Arial" panose="020B0604020202020204" pitchFamily="34" charset="0"/>
              </a:rPr>
              <a:t> from dB to linear scale:</a:t>
            </a:r>
          </a:p>
        </p:txBody>
      </p:sp>
      <p:sp>
        <p:nvSpPr>
          <p:cNvPr id="9" name="Rectangle 2">
            <a:extLst>
              <a:ext uri="{FF2B5EF4-FFF2-40B4-BE49-F238E27FC236}">
                <a16:creationId xmlns:a16="http://schemas.microsoft.com/office/drawing/2014/main" id="{33B96B52-D756-96AD-92AE-832B2BC24EAF}"/>
              </a:ext>
            </a:extLst>
          </p:cNvPr>
          <p:cNvSpPr>
            <a:spLocks noChangeArrowheads="1"/>
          </p:cNvSpPr>
          <p:nvPr/>
        </p:nvSpPr>
        <p:spPr bwMode="auto">
          <a:xfrm>
            <a:off x="391192" y="9388510"/>
            <a:ext cx="56861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Since the signal power is 1, the noise power becomes</a:t>
            </a:r>
            <a:endParaRPr kumimoji="0" lang="en-US" altLang="en-US" sz="1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3" name="Rectangle 2">
            <a:extLst>
              <a:ext uri="{FF2B5EF4-FFF2-40B4-BE49-F238E27FC236}">
                <a16:creationId xmlns:a16="http://schemas.microsoft.com/office/drawing/2014/main" id="{A023A7A6-9F22-6991-104E-3433B41FC513}"/>
              </a:ext>
            </a:extLst>
          </p:cNvPr>
          <p:cNvSpPr>
            <a:spLocks noChangeArrowheads="1"/>
          </p:cNvSpPr>
          <p:nvPr/>
        </p:nvSpPr>
        <p:spPr bwMode="auto">
          <a:xfrm>
            <a:off x="375536" y="11053787"/>
            <a:ext cx="34804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Gaussian noise is generated as:</a:t>
            </a:r>
            <a:endParaRPr kumimoji="0" lang="en-US" altLang="en-US" sz="1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4" name="Rectangle 2">
            <a:extLst>
              <a:ext uri="{FF2B5EF4-FFF2-40B4-BE49-F238E27FC236}">
                <a16:creationId xmlns:a16="http://schemas.microsoft.com/office/drawing/2014/main" id="{D4C52ED1-A34D-9392-3051-592864740862}"/>
              </a:ext>
            </a:extLst>
          </p:cNvPr>
          <p:cNvSpPr>
            <a:spLocks noChangeArrowheads="1"/>
          </p:cNvSpPr>
          <p:nvPr/>
        </p:nvSpPr>
        <p:spPr bwMode="auto">
          <a:xfrm>
            <a:off x="375536" y="11968259"/>
            <a:ext cx="3672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The received (corrupted) signal is:</a:t>
            </a:r>
            <a:endParaRPr kumimoji="0" lang="en-US" altLang="en-US" sz="1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5" name="Title 1">
                <a:extLst>
                  <a:ext uri="{FF2B5EF4-FFF2-40B4-BE49-F238E27FC236}">
                    <a16:creationId xmlns:a16="http://schemas.microsoft.com/office/drawing/2014/main" id="{A67F44F3-AD64-6CCC-D41E-4FE3858F9B86}"/>
                  </a:ext>
                </a:extLst>
              </p:cNvPr>
              <p:cNvSpPr txBox="1">
                <a:spLocks/>
              </p:cNvSpPr>
              <p:nvPr/>
            </p:nvSpPr>
            <p:spPr>
              <a:xfrm>
                <a:off x="1433948" y="8188848"/>
                <a:ext cx="8050634" cy="16961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IN" sz="2000" i="1" smtClean="0">
                              <a:solidFill>
                                <a:schemeClr val="bg1"/>
                              </a:solidFill>
                              <a:latin typeface="Cambria Math" panose="02040503050406030204" pitchFamily="18" charset="0"/>
                            </a:rPr>
                          </m:ctrlPr>
                        </m:sSubPr>
                        <m:e>
                          <m:d>
                            <m:dPr>
                              <m:ctrlPr>
                                <a:rPr lang="en-IN" sz="2000" i="1" smtClean="0">
                                  <a:solidFill>
                                    <a:schemeClr val="bg1"/>
                                  </a:solidFill>
                                  <a:latin typeface="Cambria Math" panose="02040503050406030204" pitchFamily="18" charset="0"/>
                                </a:rPr>
                              </m:ctrlPr>
                            </m:dPr>
                            <m:e>
                              <m:f>
                                <m:fPr>
                                  <m:ctrlPr>
                                    <a:rPr lang="en-IN" sz="2000" i="1" smtClean="0">
                                      <a:solidFill>
                                        <a:schemeClr val="bg1"/>
                                      </a:solidFill>
                                      <a:latin typeface="Cambria Math" panose="02040503050406030204" pitchFamily="18" charset="0"/>
                                    </a:rPr>
                                  </m:ctrlPr>
                                </m:fPr>
                                <m:num>
                                  <m:sSub>
                                    <m:sSubPr>
                                      <m:ctrlPr>
                                        <a:rPr lang="en-IN" sz="2000" i="1" smtClean="0">
                                          <a:solidFill>
                                            <a:schemeClr val="bg1"/>
                                          </a:solidFill>
                                          <a:latin typeface="Cambria Math" panose="02040503050406030204" pitchFamily="18" charset="0"/>
                                        </a:rPr>
                                      </m:ctrlPr>
                                    </m:sSubPr>
                                    <m:e>
                                      <m:r>
                                        <a:rPr lang="en-IN" sz="2000" i="1" smtClean="0">
                                          <a:solidFill>
                                            <a:schemeClr val="bg1"/>
                                          </a:solidFill>
                                          <a:latin typeface="Cambria Math" panose="02040503050406030204" pitchFamily="18" charset="0"/>
                                        </a:rPr>
                                        <m:t>𝐸</m:t>
                                      </m:r>
                                    </m:e>
                                    <m:sub>
                                      <m:r>
                                        <a:rPr lang="en-IN" sz="2000" i="1" smtClean="0">
                                          <a:solidFill>
                                            <a:schemeClr val="bg1"/>
                                          </a:solidFill>
                                          <a:latin typeface="Cambria Math" panose="02040503050406030204" pitchFamily="18" charset="0"/>
                                        </a:rPr>
                                        <m:t>𝑏</m:t>
                                      </m:r>
                                    </m:sub>
                                  </m:sSub>
                                </m:num>
                                <m:den>
                                  <m:sSub>
                                    <m:sSubPr>
                                      <m:ctrlPr>
                                        <a:rPr lang="en-IN" sz="2000" i="1" smtClean="0">
                                          <a:solidFill>
                                            <a:schemeClr val="bg1"/>
                                          </a:solidFill>
                                          <a:latin typeface="Cambria Math" panose="02040503050406030204" pitchFamily="18" charset="0"/>
                                        </a:rPr>
                                      </m:ctrlPr>
                                    </m:sSubPr>
                                    <m:e>
                                      <m:r>
                                        <a:rPr lang="en-IN" sz="2000" i="1" smtClean="0">
                                          <a:solidFill>
                                            <a:schemeClr val="bg1"/>
                                          </a:solidFill>
                                          <a:latin typeface="Cambria Math" panose="02040503050406030204" pitchFamily="18" charset="0"/>
                                        </a:rPr>
                                        <m:t>𝑁</m:t>
                                      </m:r>
                                    </m:e>
                                    <m:sub>
                                      <m:r>
                                        <a:rPr lang="en-IN" sz="2000" i="1" smtClean="0">
                                          <a:solidFill>
                                            <a:schemeClr val="bg1"/>
                                          </a:solidFill>
                                          <a:latin typeface="Cambria Math" panose="02040503050406030204" pitchFamily="18" charset="0"/>
                                        </a:rPr>
                                        <m:t>0</m:t>
                                      </m:r>
                                    </m:sub>
                                  </m:sSub>
                                </m:den>
                              </m:f>
                            </m:e>
                          </m:d>
                        </m:e>
                        <m:sub>
                          <m:r>
                            <a:rPr lang="en-IN" sz="2000" i="1" smtClean="0">
                              <a:solidFill>
                                <a:schemeClr val="bg1"/>
                              </a:solidFill>
                              <a:latin typeface="Cambria Math" panose="02040503050406030204" pitchFamily="18" charset="0"/>
                            </a:rPr>
                            <m:t>𝑙𝑖𝑛𝑒𝑎𝑟</m:t>
                          </m:r>
                        </m:sub>
                      </m:sSub>
                      <m:r>
                        <a:rPr lang="en-IN" sz="2000" i="1" smtClean="0">
                          <a:solidFill>
                            <a:schemeClr val="bg1"/>
                          </a:solidFill>
                          <a:latin typeface="Cambria Math" panose="02040503050406030204" pitchFamily="18" charset="0"/>
                        </a:rPr>
                        <m:t>=  </m:t>
                      </m:r>
                      <m:sSup>
                        <m:sSupPr>
                          <m:ctrlPr>
                            <a:rPr lang="en-IN" sz="2000" i="1" smtClean="0">
                              <a:solidFill>
                                <a:schemeClr val="bg1"/>
                              </a:solidFill>
                              <a:latin typeface="Cambria Math" panose="02040503050406030204" pitchFamily="18" charset="0"/>
                            </a:rPr>
                          </m:ctrlPr>
                        </m:sSupPr>
                        <m:e>
                          <m:r>
                            <a:rPr lang="en-IN" sz="2000" i="1" smtClean="0">
                              <a:solidFill>
                                <a:schemeClr val="bg1"/>
                              </a:solidFill>
                              <a:latin typeface="Cambria Math" panose="02040503050406030204" pitchFamily="18" charset="0"/>
                            </a:rPr>
                            <m:t>10</m:t>
                          </m:r>
                        </m:e>
                        <m:sup>
                          <m:sSub>
                            <m:sSubPr>
                              <m:ctrlPr>
                                <a:rPr lang="en-IN" sz="2000" i="1" smtClean="0">
                                  <a:solidFill>
                                    <a:schemeClr val="bg1"/>
                                  </a:solidFill>
                                  <a:latin typeface="Cambria Math" panose="02040503050406030204" pitchFamily="18" charset="0"/>
                                </a:rPr>
                              </m:ctrlPr>
                            </m:sSubPr>
                            <m:e>
                              <m:d>
                                <m:dPr>
                                  <m:ctrlPr>
                                    <a:rPr lang="en-IN" sz="2000" i="1" smtClean="0">
                                      <a:solidFill>
                                        <a:schemeClr val="bg1"/>
                                      </a:solidFill>
                                      <a:latin typeface="Cambria Math" panose="02040503050406030204" pitchFamily="18" charset="0"/>
                                    </a:rPr>
                                  </m:ctrlPr>
                                </m:dPr>
                                <m:e>
                                  <m:f>
                                    <m:fPr>
                                      <m:ctrlPr>
                                        <a:rPr lang="en-IN" sz="2000" i="1" smtClean="0">
                                          <a:solidFill>
                                            <a:schemeClr val="bg1"/>
                                          </a:solidFill>
                                          <a:latin typeface="Cambria Math" panose="02040503050406030204" pitchFamily="18" charset="0"/>
                                        </a:rPr>
                                      </m:ctrlPr>
                                    </m:fPr>
                                    <m:num>
                                      <m:sSub>
                                        <m:sSubPr>
                                          <m:ctrlPr>
                                            <a:rPr lang="en-IN" sz="2000" i="1" smtClean="0">
                                              <a:solidFill>
                                                <a:schemeClr val="bg1"/>
                                              </a:solidFill>
                                              <a:latin typeface="Cambria Math" panose="02040503050406030204" pitchFamily="18" charset="0"/>
                                            </a:rPr>
                                          </m:ctrlPr>
                                        </m:sSubPr>
                                        <m:e>
                                          <m:r>
                                            <a:rPr lang="en-IN" sz="2000" i="1" smtClean="0">
                                              <a:solidFill>
                                                <a:schemeClr val="bg1"/>
                                              </a:solidFill>
                                              <a:latin typeface="Cambria Math" panose="02040503050406030204" pitchFamily="18" charset="0"/>
                                            </a:rPr>
                                            <m:t>𝐸</m:t>
                                          </m:r>
                                        </m:e>
                                        <m:sub>
                                          <m:r>
                                            <a:rPr lang="en-IN" sz="2000" i="1" smtClean="0">
                                              <a:solidFill>
                                                <a:schemeClr val="bg1"/>
                                              </a:solidFill>
                                              <a:latin typeface="Cambria Math" panose="02040503050406030204" pitchFamily="18" charset="0"/>
                                            </a:rPr>
                                            <m:t>𝑏</m:t>
                                          </m:r>
                                        </m:sub>
                                      </m:sSub>
                                    </m:num>
                                    <m:den>
                                      <m:sSub>
                                        <m:sSubPr>
                                          <m:ctrlPr>
                                            <a:rPr lang="en-IN" sz="2000" i="1" smtClean="0">
                                              <a:solidFill>
                                                <a:schemeClr val="bg1"/>
                                              </a:solidFill>
                                              <a:latin typeface="Cambria Math" panose="02040503050406030204" pitchFamily="18" charset="0"/>
                                            </a:rPr>
                                          </m:ctrlPr>
                                        </m:sSubPr>
                                        <m:e>
                                          <m:r>
                                            <a:rPr lang="en-IN" sz="2000" i="1" smtClean="0">
                                              <a:solidFill>
                                                <a:schemeClr val="bg1"/>
                                              </a:solidFill>
                                              <a:latin typeface="Cambria Math" panose="02040503050406030204" pitchFamily="18" charset="0"/>
                                            </a:rPr>
                                            <m:t>𝑁</m:t>
                                          </m:r>
                                        </m:e>
                                        <m:sub>
                                          <m:r>
                                            <a:rPr lang="en-IN" sz="2000" i="1" smtClean="0">
                                              <a:solidFill>
                                                <a:schemeClr val="bg1"/>
                                              </a:solidFill>
                                              <a:latin typeface="Cambria Math" panose="02040503050406030204" pitchFamily="18" charset="0"/>
                                            </a:rPr>
                                            <m:t>0</m:t>
                                          </m:r>
                                        </m:sub>
                                      </m:sSub>
                                    </m:den>
                                  </m:f>
                                </m:e>
                              </m:d>
                            </m:e>
                            <m:sub>
                              <m:r>
                                <a:rPr lang="en-IN" sz="2000" i="1" smtClean="0">
                                  <a:solidFill>
                                    <a:schemeClr val="bg1"/>
                                  </a:solidFill>
                                  <a:latin typeface="Cambria Math" panose="02040503050406030204" pitchFamily="18" charset="0"/>
                                </a:rPr>
                                <m:t>𝑑𝑏</m:t>
                              </m:r>
                            </m:sub>
                          </m:sSub>
                          <m:r>
                            <a:rPr lang="en-IN" sz="2000" i="1" smtClean="0">
                              <a:solidFill>
                                <a:schemeClr val="bg1"/>
                              </a:solidFill>
                              <a:latin typeface="Cambria Math" panose="02040503050406030204" pitchFamily="18" charset="0"/>
                            </a:rPr>
                            <m:t>/10</m:t>
                          </m:r>
                        </m:sup>
                      </m:sSup>
                    </m:oMath>
                  </m:oMathPara>
                </a14:m>
                <a:endParaRPr lang="en-IN" sz="2000" dirty="0">
                  <a:solidFill>
                    <a:schemeClr val="bg1"/>
                  </a:solidFill>
                </a:endParaRPr>
              </a:p>
            </p:txBody>
          </p:sp>
        </mc:Choice>
        <mc:Fallback>
          <p:sp>
            <p:nvSpPr>
              <p:cNvPr id="15" name="Title 1">
                <a:extLst>
                  <a:ext uri="{FF2B5EF4-FFF2-40B4-BE49-F238E27FC236}">
                    <a16:creationId xmlns:a16="http://schemas.microsoft.com/office/drawing/2014/main" id="{A67F44F3-AD64-6CCC-D41E-4FE3858F9B86}"/>
                  </a:ext>
                </a:extLst>
              </p:cNvPr>
              <p:cNvSpPr txBox="1">
                <a:spLocks noRot="1" noChangeAspect="1" noMove="1" noResize="1" noEditPoints="1" noAdjustHandles="1" noChangeArrowheads="1" noChangeShapeType="1" noTextEdit="1"/>
              </p:cNvSpPr>
              <p:nvPr/>
            </p:nvSpPr>
            <p:spPr>
              <a:xfrm>
                <a:off x="1433948" y="8188848"/>
                <a:ext cx="8050634" cy="1696121"/>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1103782-77C0-FC28-AB85-6FEDB38C4361}"/>
                  </a:ext>
                </a:extLst>
              </p:cNvPr>
              <p:cNvSpPr txBox="1"/>
              <p:nvPr/>
            </p:nvSpPr>
            <p:spPr>
              <a:xfrm>
                <a:off x="4048336" y="9890706"/>
                <a:ext cx="1920526" cy="923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2000" i="1" smtClean="0">
                              <a:solidFill>
                                <a:schemeClr val="bg1"/>
                              </a:solidFill>
                              <a:latin typeface="Cambria Math" panose="02040503050406030204" pitchFamily="18" charset="0"/>
                              <a:ea typeface="Cambria Math" panose="02040503050406030204" pitchFamily="18" charset="0"/>
                            </a:rPr>
                          </m:ctrlPr>
                        </m:sSupPr>
                        <m:e>
                          <m:r>
                            <a:rPr lang="en-IN" sz="2000" i="1">
                              <a:solidFill>
                                <a:schemeClr val="bg1"/>
                              </a:solidFill>
                              <a:latin typeface="Cambria Math" panose="02040503050406030204" pitchFamily="18" charset="0"/>
                              <a:ea typeface="Cambria Math" panose="02040503050406030204" pitchFamily="18" charset="0"/>
                            </a:rPr>
                            <m:t>𝜎</m:t>
                          </m:r>
                        </m:e>
                        <m:sup>
                          <m:r>
                            <a:rPr lang="en-IN" sz="2000" b="0" i="1" smtClean="0">
                              <a:solidFill>
                                <a:schemeClr val="bg1"/>
                              </a:solidFill>
                              <a:latin typeface="Cambria Math" panose="02040503050406030204" pitchFamily="18" charset="0"/>
                              <a:ea typeface="Cambria Math" panose="02040503050406030204" pitchFamily="18" charset="0"/>
                            </a:rPr>
                            <m:t>2</m:t>
                          </m:r>
                        </m:sup>
                      </m:sSup>
                      <m:r>
                        <a:rPr lang="en-IN" sz="2000" b="0" i="1" smtClean="0">
                          <a:solidFill>
                            <a:schemeClr val="bg1"/>
                          </a:solidFill>
                          <a:latin typeface="Cambria Math" panose="02040503050406030204" pitchFamily="18" charset="0"/>
                          <a:ea typeface="Cambria Math" panose="02040503050406030204" pitchFamily="18" charset="0"/>
                        </a:rPr>
                        <m:t>= </m:t>
                      </m:r>
                      <m:f>
                        <m:fPr>
                          <m:ctrlPr>
                            <a:rPr lang="en-IN" sz="2000" b="0" i="1" smtClean="0">
                              <a:solidFill>
                                <a:schemeClr val="bg1"/>
                              </a:solidFill>
                              <a:latin typeface="Cambria Math" panose="02040503050406030204" pitchFamily="18" charset="0"/>
                              <a:ea typeface="Cambria Math" panose="02040503050406030204" pitchFamily="18" charset="0"/>
                            </a:rPr>
                          </m:ctrlPr>
                        </m:fPr>
                        <m:num>
                          <m:r>
                            <a:rPr lang="en-IN" sz="2000" b="0" i="1" smtClean="0">
                              <a:solidFill>
                                <a:schemeClr val="bg1"/>
                              </a:solidFill>
                              <a:latin typeface="Cambria Math" panose="02040503050406030204" pitchFamily="18" charset="0"/>
                              <a:ea typeface="Cambria Math" panose="02040503050406030204" pitchFamily="18" charset="0"/>
                            </a:rPr>
                            <m:t>1</m:t>
                          </m:r>
                        </m:num>
                        <m:den>
                          <m:sSub>
                            <m:sSubPr>
                              <m:ctrlPr>
                                <a:rPr lang="en-IN" sz="2000" i="1">
                                  <a:solidFill>
                                    <a:schemeClr val="bg1"/>
                                  </a:solidFill>
                                  <a:latin typeface="Cambria Math" panose="02040503050406030204" pitchFamily="18" charset="0"/>
                                </a:rPr>
                              </m:ctrlPr>
                            </m:sSubPr>
                            <m:e>
                              <m:d>
                                <m:dPr>
                                  <m:ctrlPr>
                                    <a:rPr lang="en-IN" sz="2000" i="1">
                                      <a:solidFill>
                                        <a:schemeClr val="bg1"/>
                                      </a:solidFill>
                                      <a:latin typeface="Cambria Math" panose="02040503050406030204" pitchFamily="18" charset="0"/>
                                    </a:rPr>
                                  </m:ctrlPr>
                                </m:dPr>
                                <m:e>
                                  <m:f>
                                    <m:fPr>
                                      <m:ctrlPr>
                                        <a:rPr lang="en-IN" sz="2000" i="1">
                                          <a:solidFill>
                                            <a:schemeClr val="bg1"/>
                                          </a:solidFill>
                                          <a:latin typeface="Cambria Math" panose="02040503050406030204" pitchFamily="18" charset="0"/>
                                        </a:rPr>
                                      </m:ctrlPr>
                                    </m:fPr>
                                    <m:num>
                                      <m:sSub>
                                        <m:sSubPr>
                                          <m:ctrlPr>
                                            <a:rPr lang="en-IN" sz="2000" i="1">
                                              <a:solidFill>
                                                <a:schemeClr val="bg1"/>
                                              </a:solidFill>
                                              <a:latin typeface="Cambria Math" panose="02040503050406030204" pitchFamily="18" charset="0"/>
                                            </a:rPr>
                                          </m:ctrlPr>
                                        </m:sSubPr>
                                        <m:e>
                                          <m:r>
                                            <a:rPr lang="en-IN" sz="2000" i="1">
                                              <a:solidFill>
                                                <a:schemeClr val="bg1"/>
                                              </a:solidFill>
                                              <a:latin typeface="Cambria Math" panose="02040503050406030204" pitchFamily="18" charset="0"/>
                                            </a:rPr>
                                            <m:t>𝐸</m:t>
                                          </m:r>
                                        </m:e>
                                        <m:sub>
                                          <m:r>
                                            <a:rPr lang="en-US" sz="2000" b="0" i="1" smtClean="0">
                                              <a:solidFill>
                                                <a:schemeClr val="bg1"/>
                                              </a:solidFill>
                                              <a:latin typeface="Cambria Math" panose="02040503050406030204" pitchFamily="18" charset="0"/>
                                            </a:rPr>
                                            <m:t>𝑠</m:t>
                                          </m:r>
                                        </m:sub>
                                      </m:sSub>
                                    </m:num>
                                    <m:den>
                                      <m:sSub>
                                        <m:sSubPr>
                                          <m:ctrlPr>
                                            <a:rPr lang="en-IN" sz="2000" i="1">
                                              <a:solidFill>
                                                <a:schemeClr val="bg1"/>
                                              </a:solidFill>
                                              <a:latin typeface="Cambria Math" panose="02040503050406030204" pitchFamily="18" charset="0"/>
                                            </a:rPr>
                                          </m:ctrlPr>
                                        </m:sSubPr>
                                        <m:e>
                                          <m:r>
                                            <a:rPr lang="en-IN" sz="2000" i="1">
                                              <a:solidFill>
                                                <a:schemeClr val="bg1"/>
                                              </a:solidFill>
                                              <a:latin typeface="Cambria Math" panose="02040503050406030204" pitchFamily="18" charset="0"/>
                                            </a:rPr>
                                            <m:t>𝑁</m:t>
                                          </m:r>
                                        </m:e>
                                        <m:sub>
                                          <m:r>
                                            <a:rPr lang="en-IN" sz="2000" i="1">
                                              <a:solidFill>
                                                <a:schemeClr val="bg1"/>
                                              </a:solidFill>
                                              <a:latin typeface="Cambria Math" panose="02040503050406030204" pitchFamily="18" charset="0"/>
                                            </a:rPr>
                                            <m:t>0</m:t>
                                          </m:r>
                                        </m:sub>
                                      </m:sSub>
                                    </m:den>
                                  </m:f>
                                </m:e>
                              </m:d>
                            </m:e>
                            <m:sub>
                              <m:r>
                                <a:rPr lang="en-IN" sz="2000" i="1">
                                  <a:solidFill>
                                    <a:schemeClr val="bg1"/>
                                  </a:solidFill>
                                  <a:latin typeface="Cambria Math" panose="02040503050406030204" pitchFamily="18" charset="0"/>
                                </a:rPr>
                                <m:t>𝑙𝑖𝑛𝑒𝑎𝑟</m:t>
                              </m:r>
                            </m:sub>
                          </m:sSub>
                        </m:den>
                      </m:f>
                    </m:oMath>
                  </m:oMathPara>
                </a14:m>
                <a:endParaRPr lang="en-IN" sz="2000" dirty="0">
                  <a:solidFill>
                    <a:schemeClr val="bg1"/>
                  </a:solidFill>
                </a:endParaRPr>
              </a:p>
            </p:txBody>
          </p:sp>
        </mc:Choice>
        <mc:Fallback>
          <p:sp>
            <p:nvSpPr>
              <p:cNvPr id="16" name="TextBox 15">
                <a:extLst>
                  <a:ext uri="{FF2B5EF4-FFF2-40B4-BE49-F238E27FC236}">
                    <a16:creationId xmlns:a16="http://schemas.microsoft.com/office/drawing/2014/main" id="{E1103782-77C0-FC28-AB85-6FEDB38C4361}"/>
                  </a:ext>
                </a:extLst>
              </p:cNvPr>
              <p:cNvSpPr txBox="1">
                <a:spLocks noRot="1" noChangeAspect="1" noMove="1" noResize="1" noEditPoints="1" noAdjustHandles="1" noChangeArrowheads="1" noChangeShapeType="1" noTextEdit="1"/>
              </p:cNvSpPr>
              <p:nvPr/>
            </p:nvSpPr>
            <p:spPr>
              <a:xfrm>
                <a:off x="4048336" y="9890706"/>
                <a:ext cx="1920526" cy="923843"/>
              </a:xfrm>
              <a:prstGeom prst="rect">
                <a:avLst/>
              </a:prstGeom>
              <a:blipFill>
                <a:blip r:embed="rId10"/>
                <a:stretch>
                  <a:fillRect r="-793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7" name="Subtitle 2">
                <a:extLst>
                  <a:ext uri="{FF2B5EF4-FFF2-40B4-BE49-F238E27FC236}">
                    <a16:creationId xmlns:a16="http://schemas.microsoft.com/office/drawing/2014/main" id="{432265DB-2AFE-DF07-7E7D-5FE7C0ED44A8}"/>
                  </a:ext>
                </a:extLst>
              </p:cNvPr>
              <p:cNvSpPr txBox="1">
                <a:spLocks/>
              </p:cNvSpPr>
              <p:nvPr/>
            </p:nvSpPr>
            <p:spPr>
              <a:xfrm>
                <a:off x="3454496" y="11483909"/>
                <a:ext cx="2992073" cy="518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N" sz="2000" i="1" smtClean="0">
                          <a:solidFill>
                            <a:schemeClr val="bg1"/>
                          </a:solidFill>
                          <a:latin typeface="Cambria Math" panose="02040503050406030204" pitchFamily="18" charset="0"/>
                        </a:rPr>
                        <m:t>𝑛</m:t>
                      </m:r>
                      <m:r>
                        <a:rPr lang="en-IN" sz="2000" i="1" smtClean="0">
                          <a:solidFill>
                            <a:schemeClr val="bg1"/>
                          </a:solidFill>
                          <a:latin typeface="Cambria Math" panose="02040503050406030204" pitchFamily="18" charset="0"/>
                        </a:rPr>
                        <m:t>=</m:t>
                      </m:r>
                      <m:r>
                        <a:rPr lang="en-IN" sz="2000" i="1">
                          <a:solidFill>
                            <a:schemeClr val="bg1"/>
                          </a:solidFill>
                          <a:latin typeface="Cambria Math" panose="02040503050406030204" pitchFamily="18" charset="0"/>
                          <a:ea typeface="Cambria Math" panose="02040503050406030204" pitchFamily="18" charset="0"/>
                        </a:rPr>
                        <m:t>𝜎</m:t>
                      </m:r>
                      <m:r>
                        <a:rPr lang="en-IN" sz="2000" i="1" smtClean="0">
                          <a:solidFill>
                            <a:schemeClr val="bg1"/>
                          </a:solidFill>
                          <a:latin typeface="Cambria Math" panose="02040503050406030204" pitchFamily="18" charset="0"/>
                          <a:ea typeface="Cambria Math" panose="02040503050406030204" pitchFamily="18" charset="0"/>
                        </a:rPr>
                        <m:t>∙</m:t>
                      </m:r>
                      <m:r>
                        <a:rPr lang="en-IN" sz="2000" i="1" smtClean="0">
                          <a:solidFill>
                            <a:schemeClr val="bg1"/>
                          </a:solidFill>
                          <a:latin typeface="Cambria Math" panose="02040503050406030204" pitchFamily="18" charset="0"/>
                          <a:ea typeface="Cambria Math" panose="02040503050406030204" pitchFamily="18" charset="0"/>
                        </a:rPr>
                        <m:t>𝑁</m:t>
                      </m:r>
                      <m:d>
                        <m:dPr>
                          <m:ctrlPr>
                            <a:rPr lang="en-IN" sz="2000" i="1" smtClean="0">
                              <a:solidFill>
                                <a:schemeClr val="bg1"/>
                              </a:solidFill>
                              <a:latin typeface="Cambria Math" panose="02040503050406030204" pitchFamily="18" charset="0"/>
                              <a:ea typeface="Cambria Math" panose="02040503050406030204" pitchFamily="18" charset="0"/>
                            </a:rPr>
                          </m:ctrlPr>
                        </m:dPr>
                        <m:e>
                          <m:r>
                            <a:rPr lang="en-IN" sz="2000" i="1" smtClean="0">
                              <a:solidFill>
                                <a:schemeClr val="bg1"/>
                              </a:solidFill>
                              <a:latin typeface="Cambria Math" panose="02040503050406030204" pitchFamily="18" charset="0"/>
                              <a:ea typeface="Cambria Math" panose="02040503050406030204" pitchFamily="18" charset="0"/>
                            </a:rPr>
                            <m:t>0, 1</m:t>
                          </m:r>
                        </m:e>
                      </m:d>
                    </m:oMath>
                  </m:oMathPara>
                </a14:m>
                <a:endParaRPr lang="en-IN" sz="2000" dirty="0">
                  <a:solidFill>
                    <a:schemeClr val="bg1"/>
                  </a:solidFill>
                  <a:ea typeface="Cambria Math" panose="02040503050406030204" pitchFamily="18" charset="0"/>
                </a:endParaRPr>
              </a:p>
            </p:txBody>
          </p:sp>
        </mc:Choice>
        <mc:Fallback>
          <p:sp>
            <p:nvSpPr>
              <p:cNvPr id="17" name="Subtitle 2">
                <a:extLst>
                  <a:ext uri="{FF2B5EF4-FFF2-40B4-BE49-F238E27FC236}">
                    <a16:creationId xmlns:a16="http://schemas.microsoft.com/office/drawing/2014/main" id="{432265DB-2AFE-DF07-7E7D-5FE7C0ED44A8}"/>
                  </a:ext>
                </a:extLst>
              </p:cNvPr>
              <p:cNvSpPr txBox="1">
                <a:spLocks noRot="1" noChangeAspect="1" noMove="1" noResize="1" noEditPoints="1" noAdjustHandles="1" noChangeArrowheads="1" noChangeShapeType="1" noTextEdit="1"/>
              </p:cNvSpPr>
              <p:nvPr/>
            </p:nvSpPr>
            <p:spPr>
              <a:xfrm>
                <a:off x="3454496" y="11483909"/>
                <a:ext cx="2992073" cy="518782"/>
              </a:xfrm>
              <a:prstGeom prst="rect">
                <a:avLst/>
              </a:prstGeom>
              <a:blipFill>
                <a:blip r:embed="rId11"/>
                <a:stretch>
                  <a:fillRect t="-1294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4D4CA39-EE9D-53DF-4896-A402DD642035}"/>
                  </a:ext>
                </a:extLst>
              </p:cNvPr>
              <p:cNvSpPr txBox="1"/>
              <p:nvPr/>
            </p:nvSpPr>
            <p:spPr>
              <a:xfrm>
                <a:off x="3801104" y="12392305"/>
                <a:ext cx="16106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solidFill>
                            <a:schemeClr val="bg1"/>
                          </a:solidFill>
                          <a:latin typeface="Cambria Math" panose="02040503050406030204" pitchFamily="18" charset="0"/>
                        </a:rPr>
                        <m:t>𝑟</m:t>
                      </m:r>
                      <m:r>
                        <a:rPr lang="en-IN" b="0" i="1" smtClean="0">
                          <a:solidFill>
                            <a:schemeClr val="bg1"/>
                          </a:solidFill>
                          <a:latin typeface="Cambria Math" panose="02040503050406030204" pitchFamily="18" charset="0"/>
                        </a:rPr>
                        <m:t>=</m:t>
                      </m:r>
                      <m:r>
                        <a:rPr lang="en-IN" b="0" i="1" smtClean="0">
                          <a:solidFill>
                            <a:schemeClr val="bg1"/>
                          </a:solidFill>
                          <a:latin typeface="Cambria Math" panose="02040503050406030204" pitchFamily="18" charset="0"/>
                        </a:rPr>
                        <m:t>𝑠</m:t>
                      </m:r>
                      <m:r>
                        <a:rPr lang="en-IN" b="0" i="1" smtClean="0">
                          <a:solidFill>
                            <a:schemeClr val="bg1"/>
                          </a:solidFill>
                          <a:latin typeface="Cambria Math" panose="02040503050406030204" pitchFamily="18" charset="0"/>
                        </a:rPr>
                        <m:t>+</m:t>
                      </m:r>
                      <m:r>
                        <a:rPr lang="en-IN" b="0" i="1" smtClean="0">
                          <a:solidFill>
                            <a:schemeClr val="bg1"/>
                          </a:solidFill>
                          <a:latin typeface="Cambria Math" panose="02040503050406030204" pitchFamily="18" charset="0"/>
                        </a:rPr>
                        <m:t>𝑛</m:t>
                      </m:r>
                    </m:oMath>
                  </m:oMathPara>
                </a14:m>
                <a:endParaRPr lang="en-IN" dirty="0">
                  <a:solidFill>
                    <a:schemeClr val="bg1"/>
                  </a:solidFill>
                </a:endParaRPr>
              </a:p>
            </p:txBody>
          </p:sp>
        </mc:Choice>
        <mc:Fallback>
          <p:sp>
            <p:nvSpPr>
              <p:cNvPr id="18" name="TextBox 17">
                <a:extLst>
                  <a:ext uri="{FF2B5EF4-FFF2-40B4-BE49-F238E27FC236}">
                    <a16:creationId xmlns:a16="http://schemas.microsoft.com/office/drawing/2014/main" id="{D4D4CA39-EE9D-53DF-4896-A402DD642035}"/>
                  </a:ext>
                </a:extLst>
              </p:cNvPr>
              <p:cNvSpPr txBox="1">
                <a:spLocks noRot="1" noChangeAspect="1" noMove="1" noResize="1" noEditPoints="1" noAdjustHandles="1" noChangeArrowheads="1" noChangeShapeType="1" noTextEdit="1"/>
              </p:cNvSpPr>
              <p:nvPr/>
            </p:nvSpPr>
            <p:spPr>
              <a:xfrm>
                <a:off x="3801104" y="12392305"/>
                <a:ext cx="1610687" cy="369332"/>
              </a:xfrm>
              <a:prstGeom prst="rect">
                <a:avLst/>
              </a:prstGeom>
              <a:blipFill>
                <a:blip r:embed="rId12"/>
                <a:stretch>
                  <a:fillRect t="-10000" b="-2666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60AD280E-921F-864F-1AA3-50D021F46B18}"/>
                  </a:ext>
                </a:extLst>
              </p:cNvPr>
              <p:cNvSpPr txBox="1"/>
              <p:nvPr/>
            </p:nvSpPr>
            <p:spPr>
              <a:xfrm>
                <a:off x="3986862" y="9078392"/>
                <a:ext cx="12391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𝑠</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𝑟</m:t>
                      </m:r>
                      <m:r>
                        <a:rPr lang="en-US" i="1">
                          <a:solidFill>
                            <a:schemeClr val="bg1"/>
                          </a:solidFill>
                          <a:latin typeface="Cambria Math" panose="02040503050406030204" pitchFamily="18" charset="0"/>
                        </a:rPr>
                        <m:t>∗</m:t>
                      </m:r>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𝑏</m:t>
                          </m:r>
                        </m:sub>
                      </m:sSub>
                    </m:oMath>
                  </m:oMathPara>
                </a14:m>
                <a:endParaRPr lang="en-IN" dirty="0"/>
              </a:p>
            </p:txBody>
          </p:sp>
        </mc:Choice>
        <mc:Fallback>
          <p:sp>
            <p:nvSpPr>
              <p:cNvPr id="31" name="TextBox 30">
                <a:extLst>
                  <a:ext uri="{FF2B5EF4-FFF2-40B4-BE49-F238E27FC236}">
                    <a16:creationId xmlns:a16="http://schemas.microsoft.com/office/drawing/2014/main" id="{60AD280E-921F-864F-1AA3-50D021F46B18}"/>
                  </a:ext>
                </a:extLst>
              </p:cNvPr>
              <p:cNvSpPr txBox="1">
                <a:spLocks noRot="1" noChangeAspect="1" noMove="1" noResize="1" noEditPoints="1" noAdjustHandles="1" noChangeArrowheads="1" noChangeShapeType="1" noTextEdit="1"/>
              </p:cNvSpPr>
              <p:nvPr/>
            </p:nvSpPr>
            <p:spPr>
              <a:xfrm>
                <a:off x="3986862" y="9078392"/>
                <a:ext cx="1239169" cy="276999"/>
              </a:xfrm>
              <a:prstGeom prst="rect">
                <a:avLst/>
              </a:prstGeom>
              <a:blipFill>
                <a:blip r:embed="rId13"/>
                <a:stretch>
                  <a:fillRect l="-493" t="-28261" r="-10345" b="-50000"/>
                </a:stretch>
              </a:blipFill>
            </p:spPr>
            <p:txBody>
              <a:bodyPr/>
              <a:lstStyle/>
              <a:p>
                <a:r>
                  <a:rPr lang="en-IN">
                    <a:noFill/>
                  </a:rPr>
                  <a:t> </a:t>
                </a:r>
              </a:p>
            </p:txBody>
          </p:sp>
        </mc:Fallback>
      </mc:AlternateContent>
      <p:sp>
        <p:nvSpPr>
          <p:cNvPr id="32" name="Rectangle 2">
            <a:extLst>
              <a:ext uri="{FF2B5EF4-FFF2-40B4-BE49-F238E27FC236}">
                <a16:creationId xmlns:a16="http://schemas.microsoft.com/office/drawing/2014/main" id="{3BC0D312-032F-6CE1-FEE3-CF693595A755}"/>
              </a:ext>
            </a:extLst>
          </p:cNvPr>
          <p:cNvSpPr>
            <a:spLocks noChangeArrowheads="1"/>
          </p:cNvSpPr>
          <p:nvPr/>
        </p:nvSpPr>
        <p:spPr bwMode="auto">
          <a:xfrm>
            <a:off x="421672" y="9028939"/>
            <a:ext cx="34483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r is code rate and r=1 for BPSK </a:t>
            </a:r>
          </a:p>
        </p:txBody>
      </p:sp>
    </p:spTree>
    <p:extLst>
      <p:ext uri="{BB962C8B-B14F-4D97-AF65-F5344CB8AC3E}">
        <p14:creationId xmlns:p14="http://schemas.microsoft.com/office/powerpoint/2010/main" val="3956118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6D651-32F7-A4F8-9086-7B5D05E198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313267-DC7A-7776-F2F7-DB74B3E374A9}"/>
              </a:ext>
            </a:extLst>
          </p:cNvPr>
          <p:cNvSpPr txBox="1"/>
          <p:nvPr/>
        </p:nvSpPr>
        <p:spPr>
          <a:xfrm>
            <a:off x="299484" y="407551"/>
            <a:ext cx="670055"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Process</a:t>
            </a:r>
          </a:p>
        </p:txBody>
      </p:sp>
      <p:cxnSp>
        <p:nvCxnSpPr>
          <p:cNvPr id="10" name="Straight Connector 9">
            <a:extLst>
              <a:ext uri="{FF2B5EF4-FFF2-40B4-BE49-F238E27FC236}">
                <a16:creationId xmlns:a16="http://schemas.microsoft.com/office/drawing/2014/main" id="{1766A466-3302-5972-9C60-0A3C0F45FA46}"/>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AD1C48CA-DD14-F710-40A5-9A551D384BCC}"/>
              </a:ext>
            </a:extLst>
          </p:cNvPr>
          <p:cNvGrpSpPr/>
          <p:nvPr/>
        </p:nvGrpSpPr>
        <p:grpSpPr>
          <a:xfrm>
            <a:off x="5847279" y="369986"/>
            <a:ext cx="507586" cy="507586"/>
            <a:chOff x="5837857" y="1868829"/>
            <a:chExt cx="507586" cy="507586"/>
          </a:xfrm>
        </p:grpSpPr>
        <p:sp useBgFill="1">
          <p:nvSpPr>
            <p:cNvPr id="26" name="Oval 25">
              <a:extLst>
                <a:ext uri="{FF2B5EF4-FFF2-40B4-BE49-F238E27FC236}">
                  <a16:creationId xmlns:a16="http://schemas.microsoft.com/office/drawing/2014/main" id="{86486AEB-EB6E-C03E-1B45-047F014C174E}"/>
                </a:ext>
              </a:extLst>
            </p:cNvPr>
            <p:cNvSpPr/>
            <p:nvPr/>
          </p:nvSpPr>
          <p:spPr>
            <a:xfrm>
              <a:off x="5837857"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12E9DAFD-F94A-4A2B-8AAA-2287656E61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7" name="TextBox 6">
            <a:extLst>
              <a:ext uri="{FF2B5EF4-FFF2-40B4-BE49-F238E27FC236}">
                <a16:creationId xmlns:a16="http://schemas.microsoft.com/office/drawing/2014/main" id="{3BD6EBF6-5A5B-E12A-B567-58A7A21DE2C4}"/>
              </a:ext>
            </a:extLst>
          </p:cNvPr>
          <p:cNvSpPr txBox="1"/>
          <p:nvPr/>
        </p:nvSpPr>
        <p:spPr>
          <a:xfrm>
            <a:off x="375536" y="1218874"/>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3] AWGN Noise Adding:</a:t>
            </a:r>
          </a:p>
        </p:txBody>
      </p:sp>
      <p:sp>
        <p:nvSpPr>
          <p:cNvPr id="6" name="Rectangle 1">
            <a:extLst>
              <a:ext uri="{FF2B5EF4-FFF2-40B4-BE49-F238E27FC236}">
                <a16:creationId xmlns:a16="http://schemas.microsoft.com/office/drawing/2014/main" id="{DDEC7C23-F49A-5BD7-7AF0-CE931B71BB2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2">
            <a:extLst>
              <a:ext uri="{FF2B5EF4-FFF2-40B4-BE49-F238E27FC236}">
                <a16:creationId xmlns:a16="http://schemas.microsoft.com/office/drawing/2014/main" id="{F0D64C99-E4BA-CB7F-9550-7409D021EB16}"/>
              </a:ext>
            </a:extLst>
          </p:cNvPr>
          <p:cNvSpPr>
            <a:spLocks noChangeArrowheads="1"/>
          </p:cNvSpPr>
          <p:nvPr/>
        </p:nvSpPr>
        <p:spPr bwMode="auto">
          <a:xfrm>
            <a:off x="299484" y="1642113"/>
            <a:ext cx="46249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First, convert E</a:t>
            </a:r>
            <a:r>
              <a:rPr kumimoji="0" lang="en-US" altLang="en-US" sz="1800" b="0" i="0" u="none" strike="noStrike" cap="none" normalizeH="0" baseline="-25000" dirty="0">
                <a:ln>
                  <a:noFill/>
                </a:ln>
                <a:solidFill>
                  <a:schemeClr val="bg1"/>
                </a:solidFill>
                <a:effectLst/>
                <a:latin typeface="Arial" panose="020B0604020202020204" pitchFamily="34" charset="0"/>
              </a:rPr>
              <a:t>b</a:t>
            </a:r>
            <a:r>
              <a:rPr kumimoji="0" lang="en-US" altLang="en-US" sz="1800" b="0" i="0" u="none" strike="noStrike" cap="none" normalizeH="0" baseline="0" dirty="0">
                <a:ln>
                  <a:noFill/>
                </a:ln>
                <a:solidFill>
                  <a:schemeClr val="bg1"/>
                </a:solidFill>
                <a:effectLst/>
                <a:latin typeface="Arial" panose="020B0604020202020204" pitchFamily="34" charset="0"/>
              </a:rPr>
              <a:t>/ N</a:t>
            </a:r>
            <a:r>
              <a:rPr lang="en-US" altLang="en-US" baseline="-25000" dirty="0">
                <a:solidFill>
                  <a:schemeClr val="bg1"/>
                </a:solidFill>
                <a:latin typeface="Arial" panose="020B0604020202020204" pitchFamily="34" charset="0"/>
              </a:rPr>
              <a:t>0</a:t>
            </a:r>
            <a:r>
              <a:rPr kumimoji="0" lang="en-US" altLang="en-US" sz="1800" b="0" i="0" u="none" strike="noStrike" cap="none" normalizeH="0" baseline="0" dirty="0">
                <a:ln>
                  <a:noFill/>
                </a:ln>
                <a:solidFill>
                  <a:schemeClr val="bg1"/>
                </a:solidFill>
                <a:effectLst/>
                <a:latin typeface="Arial" panose="020B0604020202020204" pitchFamily="34" charset="0"/>
              </a:rPr>
              <a:t> from dB to linear scale:</a:t>
            </a:r>
          </a:p>
        </p:txBody>
      </p:sp>
      <p:sp>
        <p:nvSpPr>
          <p:cNvPr id="9" name="Rectangle 2">
            <a:extLst>
              <a:ext uri="{FF2B5EF4-FFF2-40B4-BE49-F238E27FC236}">
                <a16:creationId xmlns:a16="http://schemas.microsoft.com/office/drawing/2014/main" id="{C976C874-3B96-EB78-3850-A9FC2C031844}"/>
              </a:ext>
            </a:extLst>
          </p:cNvPr>
          <p:cNvSpPr>
            <a:spLocks noChangeArrowheads="1"/>
          </p:cNvSpPr>
          <p:nvPr/>
        </p:nvSpPr>
        <p:spPr bwMode="auto">
          <a:xfrm>
            <a:off x="299484" y="3388190"/>
            <a:ext cx="56861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Since the signal power is 1, the noise power becomes</a:t>
            </a:r>
            <a:endParaRPr kumimoji="0" lang="en-US" altLang="en-US" sz="1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2" name="Rectangle 2">
            <a:extLst>
              <a:ext uri="{FF2B5EF4-FFF2-40B4-BE49-F238E27FC236}">
                <a16:creationId xmlns:a16="http://schemas.microsoft.com/office/drawing/2014/main" id="{BF070665-1AA3-BB26-AD8F-41807AEB734E}"/>
              </a:ext>
            </a:extLst>
          </p:cNvPr>
          <p:cNvSpPr>
            <a:spLocks noChangeArrowheads="1"/>
          </p:cNvSpPr>
          <p:nvPr/>
        </p:nvSpPr>
        <p:spPr bwMode="auto">
          <a:xfrm>
            <a:off x="283828" y="5053467"/>
            <a:ext cx="34804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Gaussian noise is generated as:</a:t>
            </a:r>
            <a:endParaRPr kumimoji="0" lang="en-US" altLang="en-US" sz="1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3" name="Rectangle 2">
            <a:extLst>
              <a:ext uri="{FF2B5EF4-FFF2-40B4-BE49-F238E27FC236}">
                <a16:creationId xmlns:a16="http://schemas.microsoft.com/office/drawing/2014/main" id="{4ED1AFC6-67F5-4DAF-506B-C45B73589E86}"/>
              </a:ext>
            </a:extLst>
          </p:cNvPr>
          <p:cNvSpPr>
            <a:spLocks noChangeArrowheads="1"/>
          </p:cNvSpPr>
          <p:nvPr/>
        </p:nvSpPr>
        <p:spPr bwMode="auto">
          <a:xfrm>
            <a:off x="283828" y="5967939"/>
            <a:ext cx="3672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The received (corrupted) signal is:</a:t>
            </a:r>
            <a:endParaRPr kumimoji="0" lang="en-US" altLang="en-US" sz="1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2" name="Title 1">
                <a:extLst>
                  <a:ext uri="{FF2B5EF4-FFF2-40B4-BE49-F238E27FC236}">
                    <a16:creationId xmlns:a16="http://schemas.microsoft.com/office/drawing/2014/main" id="{B2C75D11-C188-A50D-B2FB-55A07F95125D}"/>
                  </a:ext>
                </a:extLst>
              </p:cNvPr>
              <p:cNvSpPr txBox="1">
                <a:spLocks/>
              </p:cNvSpPr>
              <p:nvPr/>
            </p:nvSpPr>
            <p:spPr>
              <a:xfrm>
                <a:off x="1342240" y="2188528"/>
                <a:ext cx="8050634" cy="16961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IN" sz="2000" i="1" smtClean="0">
                              <a:solidFill>
                                <a:schemeClr val="bg1"/>
                              </a:solidFill>
                              <a:latin typeface="Cambria Math" panose="02040503050406030204" pitchFamily="18" charset="0"/>
                            </a:rPr>
                          </m:ctrlPr>
                        </m:sSubPr>
                        <m:e>
                          <m:d>
                            <m:dPr>
                              <m:ctrlPr>
                                <a:rPr lang="en-IN" sz="2000" i="1" smtClean="0">
                                  <a:solidFill>
                                    <a:schemeClr val="bg1"/>
                                  </a:solidFill>
                                  <a:latin typeface="Cambria Math" panose="02040503050406030204" pitchFamily="18" charset="0"/>
                                </a:rPr>
                              </m:ctrlPr>
                            </m:dPr>
                            <m:e>
                              <m:f>
                                <m:fPr>
                                  <m:ctrlPr>
                                    <a:rPr lang="en-IN" sz="2000" i="1" smtClean="0">
                                      <a:solidFill>
                                        <a:schemeClr val="bg1"/>
                                      </a:solidFill>
                                      <a:latin typeface="Cambria Math" panose="02040503050406030204" pitchFamily="18" charset="0"/>
                                    </a:rPr>
                                  </m:ctrlPr>
                                </m:fPr>
                                <m:num>
                                  <m:sSub>
                                    <m:sSubPr>
                                      <m:ctrlPr>
                                        <a:rPr lang="en-IN" sz="2000" i="1" smtClean="0">
                                          <a:solidFill>
                                            <a:schemeClr val="bg1"/>
                                          </a:solidFill>
                                          <a:latin typeface="Cambria Math" panose="02040503050406030204" pitchFamily="18" charset="0"/>
                                        </a:rPr>
                                      </m:ctrlPr>
                                    </m:sSubPr>
                                    <m:e>
                                      <m:r>
                                        <a:rPr lang="en-IN" sz="2000" i="1" smtClean="0">
                                          <a:solidFill>
                                            <a:schemeClr val="bg1"/>
                                          </a:solidFill>
                                          <a:latin typeface="Cambria Math" panose="02040503050406030204" pitchFamily="18" charset="0"/>
                                        </a:rPr>
                                        <m:t>𝐸</m:t>
                                      </m:r>
                                    </m:e>
                                    <m:sub>
                                      <m:r>
                                        <a:rPr lang="en-IN" sz="2000" i="1" smtClean="0">
                                          <a:solidFill>
                                            <a:schemeClr val="bg1"/>
                                          </a:solidFill>
                                          <a:latin typeface="Cambria Math" panose="02040503050406030204" pitchFamily="18" charset="0"/>
                                        </a:rPr>
                                        <m:t>𝑏</m:t>
                                      </m:r>
                                    </m:sub>
                                  </m:sSub>
                                </m:num>
                                <m:den>
                                  <m:sSub>
                                    <m:sSubPr>
                                      <m:ctrlPr>
                                        <a:rPr lang="en-IN" sz="2000" i="1" smtClean="0">
                                          <a:solidFill>
                                            <a:schemeClr val="bg1"/>
                                          </a:solidFill>
                                          <a:latin typeface="Cambria Math" panose="02040503050406030204" pitchFamily="18" charset="0"/>
                                        </a:rPr>
                                      </m:ctrlPr>
                                    </m:sSubPr>
                                    <m:e>
                                      <m:r>
                                        <a:rPr lang="en-IN" sz="2000" i="1" smtClean="0">
                                          <a:solidFill>
                                            <a:schemeClr val="bg1"/>
                                          </a:solidFill>
                                          <a:latin typeface="Cambria Math" panose="02040503050406030204" pitchFamily="18" charset="0"/>
                                        </a:rPr>
                                        <m:t>𝑁</m:t>
                                      </m:r>
                                    </m:e>
                                    <m:sub>
                                      <m:r>
                                        <a:rPr lang="en-IN" sz="2000" i="1" smtClean="0">
                                          <a:solidFill>
                                            <a:schemeClr val="bg1"/>
                                          </a:solidFill>
                                          <a:latin typeface="Cambria Math" panose="02040503050406030204" pitchFamily="18" charset="0"/>
                                        </a:rPr>
                                        <m:t>0</m:t>
                                      </m:r>
                                    </m:sub>
                                  </m:sSub>
                                </m:den>
                              </m:f>
                            </m:e>
                          </m:d>
                        </m:e>
                        <m:sub>
                          <m:r>
                            <a:rPr lang="en-IN" sz="2000" i="1" smtClean="0">
                              <a:solidFill>
                                <a:schemeClr val="bg1"/>
                              </a:solidFill>
                              <a:latin typeface="Cambria Math" panose="02040503050406030204" pitchFamily="18" charset="0"/>
                            </a:rPr>
                            <m:t>𝑙𝑖𝑛𝑒𝑎𝑟</m:t>
                          </m:r>
                        </m:sub>
                      </m:sSub>
                      <m:r>
                        <a:rPr lang="en-IN" sz="2000" i="1" smtClean="0">
                          <a:solidFill>
                            <a:schemeClr val="bg1"/>
                          </a:solidFill>
                          <a:latin typeface="Cambria Math" panose="02040503050406030204" pitchFamily="18" charset="0"/>
                        </a:rPr>
                        <m:t>=  </m:t>
                      </m:r>
                      <m:sSup>
                        <m:sSupPr>
                          <m:ctrlPr>
                            <a:rPr lang="en-IN" sz="2000" i="1" smtClean="0">
                              <a:solidFill>
                                <a:schemeClr val="bg1"/>
                              </a:solidFill>
                              <a:latin typeface="Cambria Math" panose="02040503050406030204" pitchFamily="18" charset="0"/>
                            </a:rPr>
                          </m:ctrlPr>
                        </m:sSupPr>
                        <m:e>
                          <m:r>
                            <a:rPr lang="en-IN" sz="2000" i="1" smtClean="0">
                              <a:solidFill>
                                <a:schemeClr val="bg1"/>
                              </a:solidFill>
                              <a:latin typeface="Cambria Math" panose="02040503050406030204" pitchFamily="18" charset="0"/>
                            </a:rPr>
                            <m:t>10</m:t>
                          </m:r>
                        </m:e>
                        <m:sup>
                          <m:sSub>
                            <m:sSubPr>
                              <m:ctrlPr>
                                <a:rPr lang="en-IN" sz="2000" i="1" smtClean="0">
                                  <a:solidFill>
                                    <a:schemeClr val="bg1"/>
                                  </a:solidFill>
                                  <a:latin typeface="Cambria Math" panose="02040503050406030204" pitchFamily="18" charset="0"/>
                                </a:rPr>
                              </m:ctrlPr>
                            </m:sSubPr>
                            <m:e>
                              <m:d>
                                <m:dPr>
                                  <m:ctrlPr>
                                    <a:rPr lang="en-IN" sz="2000" i="1" smtClean="0">
                                      <a:solidFill>
                                        <a:schemeClr val="bg1"/>
                                      </a:solidFill>
                                      <a:latin typeface="Cambria Math" panose="02040503050406030204" pitchFamily="18" charset="0"/>
                                    </a:rPr>
                                  </m:ctrlPr>
                                </m:dPr>
                                <m:e>
                                  <m:f>
                                    <m:fPr>
                                      <m:ctrlPr>
                                        <a:rPr lang="en-IN" sz="2000" i="1" smtClean="0">
                                          <a:solidFill>
                                            <a:schemeClr val="bg1"/>
                                          </a:solidFill>
                                          <a:latin typeface="Cambria Math" panose="02040503050406030204" pitchFamily="18" charset="0"/>
                                        </a:rPr>
                                      </m:ctrlPr>
                                    </m:fPr>
                                    <m:num>
                                      <m:sSub>
                                        <m:sSubPr>
                                          <m:ctrlPr>
                                            <a:rPr lang="en-IN" sz="2000" i="1" smtClean="0">
                                              <a:solidFill>
                                                <a:schemeClr val="bg1"/>
                                              </a:solidFill>
                                              <a:latin typeface="Cambria Math" panose="02040503050406030204" pitchFamily="18" charset="0"/>
                                            </a:rPr>
                                          </m:ctrlPr>
                                        </m:sSubPr>
                                        <m:e>
                                          <m:r>
                                            <a:rPr lang="en-IN" sz="2000" i="1" smtClean="0">
                                              <a:solidFill>
                                                <a:schemeClr val="bg1"/>
                                              </a:solidFill>
                                              <a:latin typeface="Cambria Math" panose="02040503050406030204" pitchFamily="18" charset="0"/>
                                            </a:rPr>
                                            <m:t>𝐸</m:t>
                                          </m:r>
                                        </m:e>
                                        <m:sub>
                                          <m:r>
                                            <a:rPr lang="en-IN" sz="2000" i="1" smtClean="0">
                                              <a:solidFill>
                                                <a:schemeClr val="bg1"/>
                                              </a:solidFill>
                                              <a:latin typeface="Cambria Math" panose="02040503050406030204" pitchFamily="18" charset="0"/>
                                            </a:rPr>
                                            <m:t>𝑏</m:t>
                                          </m:r>
                                        </m:sub>
                                      </m:sSub>
                                    </m:num>
                                    <m:den>
                                      <m:sSub>
                                        <m:sSubPr>
                                          <m:ctrlPr>
                                            <a:rPr lang="en-IN" sz="2000" i="1" smtClean="0">
                                              <a:solidFill>
                                                <a:schemeClr val="bg1"/>
                                              </a:solidFill>
                                              <a:latin typeface="Cambria Math" panose="02040503050406030204" pitchFamily="18" charset="0"/>
                                            </a:rPr>
                                          </m:ctrlPr>
                                        </m:sSubPr>
                                        <m:e>
                                          <m:r>
                                            <a:rPr lang="en-IN" sz="2000" i="1" smtClean="0">
                                              <a:solidFill>
                                                <a:schemeClr val="bg1"/>
                                              </a:solidFill>
                                              <a:latin typeface="Cambria Math" panose="02040503050406030204" pitchFamily="18" charset="0"/>
                                            </a:rPr>
                                            <m:t>𝑁</m:t>
                                          </m:r>
                                        </m:e>
                                        <m:sub>
                                          <m:r>
                                            <a:rPr lang="en-IN" sz="2000" i="1" smtClean="0">
                                              <a:solidFill>
                                                <a:schemeClr val="bg1"/>
                                              </a:solidFill>
                                              <a:latin typeface="Cambria Math" panose="02040503050406030204" pitchFamily="18" charset="0"/>
                                            </a:rPr>
                                            <m:t>0</m:t>
                                          </m:r>
                                        </m:sub>
                                      </m:sSub>
                                    </m:den>
                                  </m:f>
                                </m:e>
                              </m:d>
                            </m:e>
                            <m:sub>
                              <m:r>
                                <a:rPr lang="en-IN" sz="2000" i="1" smtClean="0">
                                  <a:solidFill>
                                    <a:schemeClr val="bg1"/>
                                  </a:solidFill>
                                  <a:latin typeface="Cambria Math" panose="02040503050406030204" pitchFamily="18" charset="0"/>
                                </a:rPr>
                                <m:t>𝑑𝑏</m:t>
                              </m:r>
                            </m:sub>
                          </m:sSub>
                          <m:r>
                            <a:rPr lang="en-IN" sz="2000" i="1" smtClean="0">
                              <a:solidFill>
                                <a:schemeClr val="bg1"/>
                              </a:solidFill>
                              <a:latin typeface="Cambria Math" panose="02040503050406030204" pitchFamily="18" charset="0"/>
                            </a:rPr>
                            <m:t>/10</m:t>
                          </m:r>
                        </m:sup>
                      </m:sSup>
                    </m:oMath>
                  </m:oMathPara>
                </a14:m>
                <a:endParaRPr lang="en-IN" sz="2000" dirty="0">
                  <a:solidFill>
                    <a:schemeClr val="bg1"/>
                  </a:solidFill>
                </a:endParaRPr>
              </a:p>
            </p:txBody>
          </p:sp>
        </mc:Choice>
        <mc:Fallback xmlns="">
          <p:sp>
            <p:nvSpPr>
              <p:cNvPr id="22" name="Title 1">
                <a:extLst>
                  <a:ext uri="{FF2B5EF4-FFF2-40B4-BE49-F238E27FC236}">
                    <a16:creationId xmlns:a16="http://schemas.microsoft.com/office/drawing/2014/main" id="{B2C75D11-C188-A50D-B2FB-55A07F95125D}"/>
                  </a:ext>
                </a:extLst>
              </p:cNvPr>
              <p:cNvSpPr txBox="1">
                <a:spLocks noRot="1" noChangeAspect="1" noMove="1" noResize="1" noEditPoints="1" noAdjustHandles="1" noChangeArrowheads="1" noChangeShapeType="1" noTextEdit="1"/>
              </p:cNvSpPr>
              <p:nvPr/>
            </p:nvSpPr>
            <p:spPr>
              <a:xfrm>
                <a:off x="1342240" y="2188528"/>
                <a:ext cx="8050634" cy="1696121"/>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C363ABE-B9E1-FB2D-2D41-209BFEF4F743}"/>
                  </a:ext>
                </a:extLst>
              </p:cNvPr>
              <p:cNvSpPr txBox="1"/>
              <p:nvPr/>
            </p:nvSpPr>
            <p:spPr>
              <a:xfrm>
                <a:off x="3956628" y="3890386"/>
                <a:ext cx="1920526" cy="923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2000" i="1" smtClean="0">
                              <a:solidFill>
                                <a:schemeClr val="bg1"/>
                              </a:solidFill>
                              <a:latin typeface="Cambria Math" panose="02040503050406030204" pitchFamily="18" charset="0"/>
                              <a:ea typeface="Cambria Math" panose="02040503050406030204" pitchFamily="18" charset="0"/>
                            </a:rPr>
                          </m:ctrlPr>
                        </m:sSupPr>
                        <m:e>
                          <m:r>
                            <a:rPr lang="en-IN" sz="2000" i="1">
                              <a:solidFill>
                                <a:schemeClr val="bg1"/>
                              </a:solidFill>
                              <a:latin typeface="Cambria Math" panose="02040503050406030204" pitchFamily="18" charset="0"/>
                              <a:ea typeface="Cambria Math" panose="02040503050406030204" pitchFamily="18" charset="0"/>
                            </a:rPr>
                            <m:t>𝜎</m:t>
                          </m:r>
                        </m:e>
                        <m:sup>
                          <m:r>
                            <a:rPr lang="en-IN" sz="2000" b="0" i="1" smtClean="0">
                              <a:solidFill>
                                <a:schemeClr val="bg1"/>
                              </a:solidFill>
                              <a:latin typeface="Cambria Math" panose="02040503050406030204" pitchFamily="18" charset="0"/>
                              <a:ea typeface="Cambria Math" panose="02040503050406030204" pitchFamily="18" charset="0"/>
                            </a:rPr>
                            <m:t>2</m:t>
                          </m:r>
                        </m:sup>
                      </m:sSup>
                      <m:r>
                        <a:rPr lang="en-IN" sz="2000" b="0" i="1" smtClean="0">
                          <a:solidFill>
                            <a:schemeClr val="bg1"/>
                          </a:solidFill>
                          <a:latin typeface="Cambria Math" panose="02040503050406030204" pitchFamily="18" charset="0"/>
                          <a:ea typeface="Cambria Math" panose="02040503050406030204" pitchFamily="18" charset="0"/>
                        </a:rPr>
                        <m:t>= </m:t>
                      </m:r>
                      <m:f>
                        <m:fPr>
                          <m:ctrlPr>
                            <a:rPr lang="en-IN" sz="2000" b="0" i="1" smtClean="0">
                              <a:solidFill>
                                <a:schemeClr val="bg1"/>
                              </a:solidFill>
                              <a:latin typeface="Cambria Math" panose="02040503050406030204" pitchFamily="18" charset="0"/>
                              <a:ea typeface="Cambria Math" panose="02040503050406030204" pitchFamily="18" charset="0"/>
                            </a:rPr>
                          </m:ctrlPr>
                        </m:fPr>
                        <m:num>
                          <m:r>
                            <a:rPr lang="en-IN" sz="2000" b="0" i="1" smtClean="0">
                              <a:solidFill>
                                <a:schemeClr val="bg1"/>
                              </a:solidFill>
                              <a:latin typeface="Cambria Math" panose="02040503050406030204" pitchFamily="18" charset="0"/>
                              <a:ea typeface="Cambria Math" panose="02040503050406030204" pitchFamily="18" charset="0"/>
                            </a:rPr>
                            <m:t>1</m:t>
                          </m:r>
                        </m:num>
                        <m:den>
                          <m:sSub>
                            <m:sSubPr>
                              <m:ctrlPr>
                                <a:rPr lang="en-IN" sz="2000" i="1">
                                  <a:solidFill>
                                    <a:schemeClr val="bg1"/>
                                  </a:solidFill>
                                  <a:latin typeface="Cambria Math" panose="02040503050406030204" pitchFamily="18" charset="0"/>
                                </a:rPr>
                              </m:ctrlPr>
                            </m:sSubPr>
                            <m:e>
                              <m:d>
                                <m:dPr>
                                  <m:ctrlPr>
                                    <a:rPr lang="en-IN" sz="2000" i="1">
                                      <a:solidFill>
                                        <a:schemeClr val="bg1"/>
                                      </a:solidFill>
                                      <a:latin typeface="Cambria Math" panose="02040503050406030204" pitchFamily="18" charset="0"/>
                                    </a:rPr>
                                  </m:ctrlPr>
                                </m:dPr>
                                <m:e>
                                  <m:f>
                                    <m:fPr>
                                      <m:ctrlPr>
                                        <a:rPr lang="en-IN" sz="2000" i="1">
                                          <a:solidFill>
                                            <a:schemeClr val="bg1"/>
                                          </a:solidFill>
                                          <a:latin typeface="Cambria Math" panose="02040503050406030204" pitchFamily="18" charset="0"/>
                                        </a:rPr>
                                      </m:ctrlPr>
                                    </m:fPr>
                                    <m:num>
                                      <m:sSub>
                                        <m:sSubPr>
                                          <m:ctrlPr>
                                            <a:rPr lang="en-IN" sz="2000" i="1">
                                              <a:solidFill>
                                                <a:schemeClr val="bg1"/>
                                              </a:solidFill>
                                              <a:latin typeface="Cambria Math" panose="02040503050406030204" pitchFamily="18" charset="0"/>
                                            </a:rPr>
                                          </m:ctrlPr>
                                        </m:sSubPr>
                                        <m:e>
                                          <m:r>
                                            <a:rPr lang="en-IN" sz="2000" i="1">
                                              <a:solidFill>
                                                <a:schemeClr val="bg1"/>
                                              </a:solidFill>
                                              <a:latin typeface="Cambria Math" panose="02040503050406030204" pitchFamily="18" charset="0"/>
                                            </a:rPr>
                                            <m:t>𝐸</m:t>
                                          </m:r>
                                        </m:e>
                                        <m:sub>
                                          <m:r>
                                            <a:rPr lang="en-US" sz="2000" b="0" i="1" smtClean="0">
                                              <a:solidFill>
                                                <a:schemeClr val="bg1"/>
                                              </a:solidFill>
                                              <a:latin typeface="Cambria Math" panose="02040503050406030204" pitchFamily="18" charset="0"/>
                                            </a:rPr>
                                            <m:t>𝑠</m:t>
                                          </m:r>
                                        </m:sub>
                                      </m:sSub>
                                    </m:num>
                                    <m:den>
                                      <m:sSub>
                                        <m:sSubPr>
                                          <m:ctrlPr>
                                            <a:rPr lang="en-IN" sz="2000" i="1">
                                              <a:solidFill>
                                                <a:schemeClr val="bg1"/>
                                              </a:solidFill>
                                              <a:latin typeface="Cambria Math" panose="02040503050406030204" pitchFamily="18" charset="0"/>
                                            </a:rPr>
                                          </m:ctrlPr>
                                        </m:sSubPr>
                                        <m:e>
                                          <m:r>
                                            <a:rPr lang="en-IN" sz="2000" i="1">
                                              <a:solidFill>
                                                <a:schemeClr val="bg1"/>
                                              </a:solidFill>
                                              <a:latin typeface="Cambria Math" panose="02040503050406030204" pitchFamily="18" charset="0"/>
                                            </a:rPr>
                                            <m:t>𝑁</m:t>
                                          </m:r>
                                        </m:e>
                                        <m:sub>
                                          <m:r>
                                            <a:rPr lang="en-IN" sz="2000" i="1">
                                              <a:solidFill>
                                                <a:schemeClr val="bg1"/>
                                              </a:solidFill>
                                              <a:latin typeface="Cambria Math" panose="02040503050406030204" pitchFamily="18" charset="0"/>
                                            </a:rPr>
                                            <m:t>0</m:t>
                                          </m:r>
                                        </m:sub>
                                      </m:sSub>
                                    </m:den>
                                  </m:f>
                                </m:e>
                              </m:d>
                            </m:e>
                            <m:sub>
                              <m:r>
                                <a:rPr lang="en-IN" sz="2000" i="1">
                                  <a:solidFill>
                                    <a:schemeClr val="bg1"/>
                                  </a:solidFill>
                                  <a:latin typeface="Cambria Math" panose="02040503050406030204" pitchFamily="18" charset="0"/>
                                </a:rPr>
                                <m:t>𝑙𝑖𝑛𝑒𝑎𝑟</m:t>
                              </m:r>
                            </m:sub>
                          </m:sSub>
                        </m:den>
                      </m:f>
                    </m:oMath>
                  </m:oMathPara>
                </a14:m>
                <a:endParaRPr lang="en-IN" sz="2000" dirty="0">
                  <a:solidFill>
                    <a:schemeClr val="bg1"/>
                  </a:solidFill>
                </a:endParaRPr>
              </a:p>
            </p:txBody>
          </p:sp>
        </mc:Choice>
        <mc:Fallback xmlns="">
          <p:sp>
            <p:nvSpPr>
              <p:cNvPr id="23" name="TextBox 22">
                <a:extLst>
                  <a:ext uri="{FF2B5EF4-FFF2-40B4-BE49-F238E27FC236}">
                    <a16:creationId xmlns:a16="http://schemas.microsoft.com/office/drawing/2014/main" id="{5C363ABE-B9E1-FB2D-2D41-209BFEF4F743}"/>
                  </a:ext>
                </a:extLst>
              </p:cNvPr>
              <p:cNvSpPr txBox="1">
                <a:spLocks noRot="1" noChangeAspect="1" noMove="1" noResize="1" noEditPoints="1" noAdjustHandles="1" noChangeArrowheads="1" noChangeShapeType="1" noTextEdit="1"/>
              </p:cNvSpPr>
              <p:nvPr/>
            </p:nvSpPr>
            <p:spPr>
              <a:xfrm>
                <a:off x="3956628" y="3890386"/>
                <a:ext cx="1920526" cy="923843"/>
              </a:xfrm>
              <a:prstGeom prst="rect">
                <a:avLst/>
              </a:prstGeom>
              <a:blipFill>
                <a:blip r:embed="rId6"/>
                <a:stretch>
                  <a:fillRect r="-793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Subtitle 2">
                <a:extLst>
                  <a:ext uri="{FF2B5EF4-FFF2-40B4-BE49-F238E27FC236}">
                    <a16:creationId xmlns:a16="http://schemas.microsoft.com/office/drawing/2014/main" id="{F7B5B3AD-72AA-F396-C168-3C60423B94F3}"/>
                  </a:ext>
                </a:extLst>
              </p:cNvPr>
              <p:cNvSpPr txBox="1">
                <a:spLocks/>
              </p:cNvSpPr>
              <p:nvPr/>
            </p:nvSpPr>
            <p:spPr>
              <a:xfrm>
                <a:off x="3362788" y="5483589"/>
                <a:ext cx="2992073" cy="518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N" sz="2000" i="1" smtClean="0">
                          <a:solidFill>
                            <a:schemeClr val="bg1"/>
                          </a:solidFill>
                          <a:latin typeface="Cambria Math" panose="02040503050406030204" pitchFamily="18" charset="0"/>
                        </a:rPr>
                        <m:t>𝑛</m:t>
                      </m:r>
                      <m:r>
                        <a:rPr lang="en-IN" sz="2000" i="1" smtClean="0">
                          <a:solidFill>
                            <a:schemeClr val="bg1"/>
                          </a:solidFill>
                          <a:latin typeface="Cambria Math" panose="02040503050406030204" pitchFamily="18" charset="0"/>
                        </a:rPr>
                        <m:t>=</m:t>
                      </m:r>
                      <m:r>
                        <a:rPr lang="en-IN" sz="2000" i="1">
                          <a:solidFill>
                            <a:schemeClr val="bg1"/>
                          </a:solidFill>
                          <a:latin typeface="Cambria Math" panose="02040503050406030204" pitchFamily="18" charset="0"/>
                          <a:ea typeface="Cambria Math" panose="02040503050406030204" pitchFamily="18" charset="0"/>
                        </a:rPr>
                        <m:t>𝜎</m:t>
                      </m:r>
                      <m:r>
                        <a:rPr lang="en-IN" sz="2000" i="1" smtClean="0">
                          <a:solidFill>
                            <a:schemeClr val="bg1"/>
                          </a:solidFill>
                          <a:latin typeface="Cambria Math" panose="02040503050406030204" pitchFamily="18" charset="0"/>
                          <a:ea typeface="Cambria Math" panose="02040503050406030204" pitchFamily="18" charset="0"/>
                        </a:rPr>
                        <m:t>∙</m:t>
                      </m:r>
                      <m:r>
                        <a:rPr lang="en-IN" sz="2000" i="1" smtClean="0">
                          <a:solidFill>
                            <a:schemeClr val="bg1"/>
                          </a:solidFill>
                          <a:latin typeface="Cambria Math" panose="02040503050406030204" pitchFamily="18" charset="0"/>
                          <a:ea typeface="Cambria Math" panose="02040503050406030204" pitchFamily="18" charset="0"/>
                        </a:rPr>
                        <m:t>𝑁</m:t>
                      </m:r>
                      <m:d>
                        <m:dPr>
                          <m:ctrlPr>
                            <a:rPr lang="en-IN" sz="2000" i="1" smtClean="0">
                              <a:solidFill>
                                <a:schemeClr val="bg1"/>
                              </a:solidFill>
                              <a:latin typeface="Cambria Math" panose="02040503050406030204" pitchFamily="18" charset="0"/>
                              <a:ea typeface="Cambria Math" panose="02040503050406030204" pitchFamily="18" charset="0"/>
                            </a:rPr>
                          </m:ctrlPr>
                        </m:dPr>
                        <m:e>
                          <m:r>
                            <a:rPr lang="en-IN" sz="2000" i="1" smtClean="0">
                              <a:solidFill>
                                <a:schemeClr val="bg1"/>
                              </a:solidFill>
                              <a:latin typeface="Cambria Math" panose="02040503050406030204" pitchFamily="18" charset="0"/>
                              <a:ea typeface="Cambria Math" panose="02040503050406030204" pitchFamily="18" charset="0"/>
                            </a:rPr>
                            <m:t>0, 1</m:t>
                          </m:r>
                        </m:e>
                      </m:d>
                    </m:oMath>
                  </m:oMathPara>
                </a14:m>
                <a:endParaRPr lang="en-IN" sz="2000" dirty="0">
                  <a:solidFill>
                    <a:schemeClr val="bg1"/>
                  </a:solidFill>
                  <a:ea typeface="Cambria Math" panose="02040503050406030204" pitchFamily="18" charset="0"/>
                </a:endParaRPr>
              </a:p>
            </p:txBody>
          </p:sp>
        </mc:Choice>
        <mc:Fallback xmlns="">
          <p:sp>
            <p:nvSpPr>
              <p:cNvPr id="24" name="Subtitle 2">
                <a:extLst>
                  <a:ext uri="{FF2B5EF4-FFF2-40B4-BE49-F238E27FC236}">
                    <a16:creationId xmlns:a16="http://schemas.microsoft.com/office/drawing/2014/main" id="{F7B5B3AD-72AA-F396-C168-3C60423B94F3}"/>
                  </a:ext>
                </a:extLst>
              </p:cNvPr>
              <p:cNvSpPr txBox="1">
                <a:spLocks noRot="1" noChangeAspect="1" noMove="1" noResize="1" noEditPoints="1" noAdjustHandles="1" noChangeArrowheads="1" noChangeShapeType="1" noTextEdit="1"/>
              </p:cNvSpPr>
              <p:nvPr/>
            </p:nvSpPr>
            <p:spPr>
              <a:xfrm>
                <a:off x="3362788" y="5483589"/>
                <a:ext cx="2992073" cy="518782"/>
              </a:xfrm>
              <a:prstGeom prst="rect">
                <a:avLst/>
              </a:prstGeom>
              <a:blipFill>
                <a:blip r:embed="rId7"/>
                <a:stretch>
                  <a:fillRect t="-129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673A01-058F-A175-D189-9FD39CC55B06}"/>
                  </a:ext>
                </a:extLst>
              </p:cNvPr>
              <p:cNvSpPr txBox="1"/>
              <p:nvPr/>
            </p:nvSpPr>
            <p:spPr>
              <a:xfrm>
                <a:off x="3709396" y="6391985"/>
                <a:ext cx="16106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solidFill>
                            <a:schemeClr val="bg1"/>
                          </a:solidFill>
                          <a:latin typeface="Cambria Math" panose="02040503050406030204" pitchFamily="18" charset="0"/>
                        </a:rPr>
                        <m:t>𝑟</m:t>
                      </m:r>
                      <m:r>
                        <a:rPr lang="en-IN" b="0" i="1" smtClean="0">
                          <a:solidFill>
                            <a:schemeClr val="bg1"/>
                          </a:solidFill>
                          <a:latin typeface="Cambria Math" panose="02040503050406030204" pitchFamily="18" charset="0"/>
                        </a:rPr>
                        <m:t>=</m:t>
                      </m:r>
                      <m:r>
                        <a:rPr lang="en-IN" b="0" i="1" smtClean="0">
                          <a:solidFill>
                            <a:schemeClr val="bg1"/>
                          </a:solidFill>
                          <a:latin typeface="Cambria Math" panose="02040503050406030204" pitchFamily="18" charset="0"/>
                        </a:rPr>
                        <m:t>𝑠</m:t>
                      </m:r>
                      <m:r>
                        <a:rPr lang="en-IN" b="0" i="1" smtClean="0">
                          <a:solidFill>
                            <a:schemeClr val="bg1"/>
                          </a:solidFill>
                          <a:latin typeface="Cambria Math" panose="02040503050406030204" pitchFamily="18" charset="0"/>
                        </a:rPr>
                        <m:t>+</m:t>
                      </m:r>
                      <m:r>
                        <a:rPr lang="en-IN" b="0" i="1" smtClean="0">
                          <a:solidFill>
                            <a:schemeClr val="bg1"/>
                          </a:solidFill>
                          <a:latin typeface="Cambria Math" panose="02040503050406030204" pitchFamily="18" charset="0"/>
                        </a:rPr>
                        <m:t>𝑛</m:t>
                      </m:r>
                    </m:oMath>
                  </m:oMathPara>
                </a14:m>
                <a:endParaRPr lang="en-IN" dirty="0">
                  <a:solidFill>
                    <a:schemeClr val="bg1"/>
                  </a:solidFill>
                </a:endParaRPr>
              </a:p>
            </p:txBody>
          </p:sp>
        </mc:Choice>
        <mc:Fallback xmlns="">
          <p:sp>
            <p:nvSpPr>
              <p:cNvPr id="29" name="TextBox 28">
                <a:extLst>
                  <a:ext uri="{FF2B5EF4-FFF2-40B4-BE49-F238E27FC236}">
                    <a16:creationId xmlns:a16="http://schemas.microsoft.com/office/drawing/2014/main" id="{0C673A01-058F-A175-D189-9FD39CC55B06}"/>
                  </a:ext>
                </a:extLst>
              </p:cNvPr>
              <p:cNvSpPr txBox="1">
                <a:spLocks noRot="1" noChangeAspect="1" noMove="1" noResize="1" noEditPoints="1" noAdjustHandles="1" noChangeArrowheads="1" noChangeShapeType="1" noTextEdit="1"/>
              </p:cNvSpPr>
              <p:nvPr/>
            </p:nvSpPr>
            <p:spPr>
              <a:xfrm>
                <a:off x="3709396" y="6391985"/>
                <a:ext cx="1610687" cy="369332"/>
              </a:xfrm>
              <a:prstGeom prst="rect">
                <a:avLst/>
              </a:prstGeom>
              <a:blipFill>
                <a:blip r:embed="rId8"/>
                <a:stretch>
                  <a:fillRect t="-10000" b="-26667"/>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84203CC5-A490-3A14-BFB9-FF62CA403FE9}"/>
              </a:ext>
            </a:extLst>
          </p:cNvPr>
          <p:cNvSpPr txBox="1"/>
          <p:nvPr/>
        </p:nvSpPr>
        <p:spPr>
          <a:xfrm>
            <a:off x="329964" y="7740062"/>
            <a:ext cx="11958651" cy="1792157"/>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3600" dirty="0"/>
              <a:t>The received(corrupted) signal is demodulated by thresholding: </a:t>
            </a:r>
          </a:p>
          <a:p>
            <a:r>
              <a:rPr lang="en-GB" sz="3600" dirty="0"/>
              <a:t>Values &lt; 0 are mapped to bit 1, and values &gt;= 0 to bit 0, reversing the BPSK modulation process.</a:t>
            </a:r>
          </a:p>
          <a:p>
            <a:endParaRPr lang="en-GB" sz="3600" dirty="0"/>
          </a:p>
          <a:p>
            <a:endParaRPr lang="en-GB" sz="3600" dirty="0"/>
          </a:p>
        </p:txBody>
      </p:sp>
      <p:sp>
        <p:nvSpPr>
          <p:cNvPr id="14" name="TextBox 13">
            <a:extLst>
              <a:ext uri="{FF2B5EF4-FFF2-40B4-BE49-F238E27FC236}">
                <a16:creationId xmlns:a16="http://schemas.microsoft.com/office/drawing/2014/main" id="{C3B06D76-0009-46BA-7DCE-28F982031337}"/>
              </a:ext>
            </a:extLst>
          </p:cNvPr>
          <p:cNvSpPr txBox="1"/>
          <p:nvPr/>
        </p:nvSpPr>
        <p:spPr>
          <a:xfrm>
            <a:off x="314724" y="7175418"/>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4] Demodulation: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EC3875-344C-80CF-FE98-F196E1B32A6A}"/>
                  </a:ext>
                </a:extLst>
              </p:cNvPr>
              <p:cNvSpPr txBox="1"/>
              <p:nvPr/>
            </p:nvSpPr>
            <p:spPr>
              <a:xfrm>
                <a:off x="3895154" y="3078072"/>
                <a:ext cx="12391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𝑠</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𝑟</m:t>
                      </m:r>
                      <m:r>
                        <a:rPr lang="en-US" i="1">
                          <a:solidFill>
                            <a:schemeClr val="bg1"/>
                          </a:solidFill>
                          <a:latin typeface="Cambria Math" panose="02040503050406030204" pitchFamily="18" charset="0"/>
                        </a:rPr>
                        <m:t>∗</m:t>
                      </m:r>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𝑏</m:t>
                          </m:r>
                        </m:sub>
                      </m:sSub>
                    </m:oMath>
                  </m:oMathPara>
                </a14:m>
                <a:endParaRPr lang="en-IN" dirty="0"/>
              </a:p>
            </p:txBody>
          </p:sp>
        </mc:Choice>
        <mc:Fallback xmlns="">
          <p:sp>
            <p:nvSpPr>
              <p:cNvPr id="3" name="TextBox 2">
                <a:extLst>
                  <a:ext uri="{FF2B5EF4-FFF2-40B4-BE49-F238E27FC236}">
                    <a16:creationId xmlns:a16="http://schemas.microsoft.com/office/drawing/2014/main" id="{8BEC3875-344C-80CF-FE98-F196E1B32A6A}"/>
                  </a:ext>
                </a:extLst>
              </p:cNvPr>
              <p:cNvSpPr txBox="1">
                <a:spLocks noRot="1" noChangeAspect="1" noMove="1" noResize="1" noEditPoints="1" noAdjustHandles="1" noChangeArrowheads="1" noChangeShapeType="1" noTextEdit="1"/>
              </p:cNvSpPr>
              <p:nvPr/>
            </p:nvSpPr>
            <p:spPr>
              <a:xfrm>
                <a:off x="3895154" y="3078072"/>
                <a:ext cx="1239169" cy="276999"/>
              </a:xfrm>
              <a:prstGeom prst="rect">
                <a:avLst/>
              </a:prstGeom>
              <a:blipFill>
                <a:blip r:embed="rId9"/>
                <a:stretch>
                  <a:fillRect l="-985" t="-28889" r="-9852" b="-51111"/>
                </a:stretch>
              </a:blipFill>
            </p:spPr>
            <p:txBody>
              <a:bodyPr/>
              <a:lstStyle/>
              <a:p>
                <a:r>
                  <a:rPr lang="en-IN">
                    <a:noFill/>
                  </a:rPr>
                  <a:t> </a:t>
                </a:r>
              </a:p>
            </p:txBody>
          </p:sp>
        </mc:Fallback>
      </mc:AlternateContent>
      <p:sp>
        <p:nvSpPr>
          <p:cNvPr id="4" name="Rectangle 2">
            <a:extLst>
              <a:ext uri="{FF2B5EF4-FFF2-40B4-BE49-F238E27FC236}">
                <a16:creationId xmlns:a16="http://schemas.microsoft.com/office/drawing/2014/main" id="{F3DC77ED-AE81-58D3-00C1-429E84B67680}"/>
              </a:ext>
            </a:extLst>
          </p:cNvPr>
          <p:cNvSpPr>
            <a:spLocks noChangeArrowheads="1"/>
          </p:cNvSpPr>
          <p:nvPr/>
        </p:nvSpPr>
        <p:spPr bwMode="auto">
          <a:xfrm>
            <a:off x="329964" y="3028619"/>
            <a:ext cx="34483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r is code rate and r=1 for BPSK </a:t>
            </a:r>
          </a:p>
        </p:txBody>
      </p:sp>
    </p:spTree>
    <p:extLst>
      <p:ext uri="{BB962C8B-B14F-4D97-AF65-F5344CB8AC3E}">
        <p14:creationId xmlns:p14="http://schemas.microsoft.com/office/powerpoint/2010/main" val="3342135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2DF3D-F281-3DB0-DF67-CC4C2C870E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B9C79ED-BB9D-4971-8689-163C9AC9572E}"/>
              </a:ext>
            </a:extLst>
          </p:cNvPr>
          <p:cNvSpPr txBox="1"/>
          <p:nvPr/>
        </p:nvSpPr>
        <p:spPr>
          <a:xfrm>
            <a:off x="299484" y="407551"/>
            <a:ext cx="670055"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Process</a:t>
            </a:r>
          </a:p>
        </p:txBody>
      </p:sp>
      <p:cxnSp>
        <p:nvCxnSpPr>
          <p:cNvPr id="10" name="Straight Connector 9">
            <a:extLst>
              <a:ext uri="{FF2B5EF4-FFF2-40B4-BE49-F238E27FC236}">
                <a16:creationId xmlns:a16="http://schemas.microsoft.com/office/drawing/2014/main" id="{8DCBC3BD-D07A-7BD5-8B4F-29DB5B890BBB}"/>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82B8B239-B9F0-D13C-9189-AD2190EFEB9D}"/>
              </a:ext>
            </a:extLst>
          </p:cNvPr>
          <p:cNvGrpSpPr/>
          <p:nvPr/>
        </p:nvGrpSpPr>
        <p:grpSpPr>
          <a:xfrm>
            <a:off x="5847279" y="369986"/>
            <a:ext cx="507586" cy="507586"/>
            <a:chOff x="5837857" y="1868829"/>
            <a:chExt cx="507586" cy="507586"/>
          </a:xfrm>
        </p:grpSpPr>
        <p:sp useBgFill="1">
          <p:nvSpPr>
            <p:cNvPr id="26" name="Oval 25">
              <a:extLst>
                <a:ext uri="{FF2B5EF4-FFF2-40B4-BE49-F238E27FC236}">
                  <a16:creationId xmlns:a16="http://schemas.microsoft.com/office/drawing/2014/main" id="{98061BD9-5629-75E5-F3F1-D5815AAA152F}"/>
                </a:ext>
              </a:extLst>
            </p:cNvPr>
            <p:cNvSpPr/>
            <p:nvPr/>
          </p:nvSpPr>
          <p:spPr>
            <a:xfrm>
              <a:off x="5837857"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EDF81B95-0CBE-3670-5EAC-CA910207D3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3" name="TextBox 2">
            <a:extLst>
              <a:ext uri="{FF2B5EF4-FFF2-40B4-BE49-F238E27FC236}">
                <a16:creationId xmlns:a16="http://schemas.microsoft.com/office/drawing/2014/main" id="{8E070B0B-A5B0-769F-C73E-71C4D567816A}"/>
              </a:ext>
            </a:extLst>
          </p:cNvPr>
          <p:cNvSpPr txBox="1"/>
          <p:nvPr/>
        </p:nvSpPr>
        <p:spPr>
          <a:xfrm>
            <a:off x="390776" y="1783518"/>
            <a:ext cx="11958651" cy="1792157"/>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3600" dirty="0"/>
              <a:t>The received(corrupted) signal is demodulated by thresholding: </a:t>
            </a:r>
          </a:p>
          <a:p>
            <a:r>
              <a:rPr lang="en-GB" sz="3600" dirty="0"/>
              <a:t>Values &lt; 0 are mapped to bit 1, and values &gt;= 0 to bit 0, reversing the BPSK modulation process.</a:t>
            </a:r>
          </a:p>
          <a:p>
            <a:endParaRPr lang="en-GB" sz="3600" dirty="0"/>
          </a:p>
          <a:p>
            <a:endParaRPr lang="en-GB" sz="3600" dirty="0"/>
          </a:p>
        </p:txBody>
      </p:sp>
      <p:sp>
        <p:nvSpPr>
          <p:cNvPr id="7" name="TextBox 6">
            <a:extLst>
              <a:ext uri="{FF2B5EF4-FFF2-40B4-BE49-F238E27FC236}">
                <a16:creationId xmlns:a16="http://schemas.microsoft.com/office/drawing/2014/main" id="{9069D028-08C3-E570-F030-AE5EDC908E6C}"/>
              </a:ext>
            </a:extLst>
          </p:cNvPr>
          <p:cNvSpPr txBox="1"/>
          <p:nvPr/>
        </p:nvSpPr>
        <p:spPr>
          <a:xfrm>
            <a:off x="375536" y="1218874"/>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4] Demodulation:</a:t>
            </a:r>
          </a:p>
        </p:txBody>
      </p:sp>
      <p:cxnSp>
        <p:nvCxnSpPr>
          <p:cNvPr id="4" name="Straight Connector 3">
            <a:extLst>
              <a:ext uri="{FF2B5EF4-FFF2-40B4-BE49-F238E27FC236}">
                <a16:creationId xmlns:a16="http://schemas.microsoft.com/office/drawing/2014/main" id="{71C31E5B-2893-EEBD-DAA3-304B5283E70B}"/>
              </a:ext>
            </a:extLst>
          </p:cNvPr>
          <p:cNvCxnSpPr/>
          <p:nvPr/>
        </p:nvCxnSpPr>
        <p:spPr>
          <a:xfrm>
            <a:off x="147788" y="7122114"/>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5" name="!!model">
            <a:extLst>
              <a:ext uri="{FF2B5EF4-FFF2-40B4-BE49-F238E27FC236}">
                <a16:creationId xmlns:a16="http://schemas.microsoft.com/office/drawing/2014/main" id="{400B745F-509A-A894-5BE6-40295209795C}"/>
              </a:ext>
            </a:extLst>
          </p:cNvPr>
          <p:cNvGrpSpPr/>
          <p:nvPr/>
        </p:nvGrpSpPr>
        <p:grpSpPr>
          <a:xfrm>
            <a:off x="5695583" y="6868321"/>
            <a:ext cx="507586" cy="507586"/>
            <a:chOff x="5837857" y="1868829"/>
            <a:chExt cx="507586" cy="507586"/>
          </a:xfrm>
        </p:grpSpPr>
        <p:sp useBgFill="1">
          <p:nvSpPr>
            <p:cNvPr id="9" name="Oval 8">
              <a:extLst>
                <a:ext uri="{FF2B5EF4-FFF2-40B4-BE49-F238E27FC236}">
                  <a16:creationId xmlns:a16="http://schemas.microsoft.com/office/drawing/2014/main" id="{EE91B15A-E770-67EE-802C-62FE12EFAA16}"/>
                </a:ext>
              </a:extLst>
            </p:cNvPr>
            <p:cNvSpPr/>
            <p:nvPr/>
          </p:nvSpPr>
          <p:spPr>
            <a:xfrm>
              <a:off x="5837857"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 name="Graphic 10">
              <a:extLst>
                <a:ext uri="{FF2B5EF4-FFF2-40B4-BE49-F238E27FC236}">
                  <a16:creationId xmlns:a16="http://schemas.microsoft.com/office/drawing/2014/main" id="{507D8E51-551D-307F-CE2C-5C673A9531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8" name="TextBox 7">
            <a:extLst>
              <a:ext uri="{FF2B5EF4-FFF2-40B4-BE49-F238E27FC236}">
                <a16:creationId xmlns:a16="http://schemas.microsoft.com/office/drawing/2014/main" id="{6D29653C-B8D8-0E90-1E35-C1DD2942E1DF}"/>
              </a:ext>
            </a:extLst>
          </p:cNvPr>
          <p:cNvSpPr txBox="1"/>
          <p:nvPr/>
        </p:nvSpPr>
        <p:spPr>
          <a:xfrm>
            <a:off x="299068" y="7711475"/>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5] Decoding:</a:t>
            </a:r>
          </a:p>
        </p:txBody>
      </p:sp>
      <p:sp>
        <p:nvSpPr>
          <p:cNvPr id="14" name="TextBox 13">
            <a:extLst>
              <a:ext uri="{FF2B5EF4-FFF2-40B4-BE49-F238E27FC236}">
                <a16:creationId xmlns:a16="http://schemas.microsoft.com/office/drawing/2014/main" id="{4B321219-3E3F-C162-22AA-4097B2F7B398}"/>
              </a:ext>
            </a:extLst>
          </p:cNvPr>
          <p:cNvSpPr txBox="1"/>
          <p:nvPr/>
        </p:nvSpPr>
        <p:spPr>
          <a:xfrm>
            <a:off x="299484" y="7965267"/>
            <a:ext cx="11491479" cy="5940088"/>
          </a:xfrm>
          <a:prstGeom prst="rect">
            <a:avLst/>
          </a:prstGeom>
          <a:noFill/>
        </p:spPr>
        <p:txBody>
          <a:bodyPr wrap="square" rtlCol="0">
            <a:spAutoFit/>
          </a:bodyPr>
          <a:lstStyle/>
          <a:p>
            <a:r>
              <a:rPr lang="en-IN" sz="2000" dirty="0">
                <a:solidFill>
                  <a:schemeClr val="bg1"/>
                </a:solidFill>
              </a:rPr>
              <a:t>For decoding, the receiver should determine the “best possible” sequence of transmitted states. Here are many ways of defining “best”, but one that is especially appealing is the most likely sequence of states that must have been traversed by the true transmitter. A decoder that is able to infer the most likely sequence is also called a maximum likelihood decoder. </a:t>
            </a:r>
          </a:p>
          <a:p>
            <a:endParaRPr lang="en-IN" sz="2000" dirty="0">
              <a:solidFill>
                <a:schemeClr val="bg1"/>
              </a:solidFill>
            </a:endParaRPr>
          </a:p>
          <a:p>
            <a:r>
              <a:rPr lang="en-IN" sz="2000" b="1" u="sng" dirty="0">
                <a:solidFill>
                  <a:schemeClr val="bg1"/>
                </a:solidFill>
              </a:rPr>
              <a:t>Hard Decision </a:t>
            </a:r>
            <a:r>
              <a:rPr lang="en-IN" sz="2000" dirty="0">
                <a:solidFill>
                  <a:schemeClr val="bg1"/>
                </a:solidFill>
              </a:rPr>
              <a:t>: In this, decoder assume that the received bits are either 0 or 1. It compares the received sequence (r) with the possible encodes codewords and chooses the one with the least number of bits mismatches using hamming distance. It’s a simplified ML decoder because it operates on filtered decisions.</a:t>
            </a:r>
          </a:p>
          <a:p>
            <a:r>
              <a:rPr lang="en-IN" sz="2000" b="1" u="sng" dirty="0">
                <a:solidFill>
                  <a:schemeClr val="bg1"/>
                </a:solidFill>
              </a:rPr>
              <a:t>Soft Decision </a:t>
            </a:r>
            <a:r>
              <a:rPr lang="en-IN" sz="2000" dirty="0">
                <a:solidFill>
                  <a:schemeClr val="bg1"/>
                </a:solidFill>
              </a:rPr>
              <a:t>: In this, decoder uses the actual received signal soft values (like voltage levels) instead of just 0s and 1s. It calculates the Euclidean distance or log-likelihood ratio between the received values and the expected ones, making it a more accurate ML decoder.</a:t>
            </a:r>
          </a:p>
          <a:p>
            <a:r>
              <a:rPr lang="en-IN" sz="2000" dirty="0">
                <a:solidFill>
                  <a:schemeClr val="bg1"/>
                </a:solidFill>
              </a:rPr>
              <a:t>		log-likelihood ratio = 2 a</a:t>
            </a:r>
            <a:r>
              <a:rPr lang="en-IN" sz="2000" baseline="-25000" dirty="0">
                <a:solidFill>
                  <a:schemeClr val="bg1"/>
                </a:solidFill>
              </a:rPr>
              <a:t>i</a:t>
            </a:r>
            <a:r>
              <a:rPr lang="en-IN" sz="2000" dirty="0">
                <a:solidFill>
                  <a:schemeClr val="bg1"/>
                </a:solidFill>
              </a:rPr>
              <a:t> r</a:t>
            </a:r>
            <a:r>
              <a:rPr lang="en-IN" sz="2000" baseline="-25000" dirty="0">
                <a:solidFill>
                  <a:schemeClr val="bg1"/>
                </a:solidFill>
              </a:rPr>
              <a:t>i </a:t>
            </a:r>
            <a:r>
              <a:rPr lang="en-IN" sz="2000" dirty="0">
                <a:solidFill>
                  <a:schemeClr val="bg1"/>
                </a:solidFill>
              </a:rPr>
              <a:t>/ </a:t>
            </a:r>
            <a:r>
              <a:rPr lang="el-GR" sz="2000" dirty="0">
                <a:solidFill>
                  <a:schemeClr val="bg1"/>
                </a:solidFill>
              </a:rPr>
              <a:t>σ</a:t>
            </a:r>
            <a:r>
              <a:rPr lang="en-IN" sz="2000" baseline="30000" dirty="0">
                <a:solidFill>
                  <a:schemeClr val="bg1"/>
                </a:solidFill>
              </a:rPr>
              <a:t>2</a:t>
            </a:r>
            <a:r>
              <a:rPr lang="en-IN" sz="2000" baseline="-25000" dirty="0">
                <a:solidFill>
                  <a:schemeClr val="bg1"/>
                </a:solidFill>
              </a:rPr>
              <a:t> 	</a:t>
            </a:r>
            <a:r>
              <a:rPr lang="en-IN" sz="2000" dirty="0">
                <a:solidFill>
                  <a:schemeClr val="bg1"/>
                </a:solidFill>
              </a:rPr>
              <a:t>where a</a:t>
            </a:r>
            <a:r>
              <a:rPr lang="en-IN" sz="2000" baseline="-25000" dirty="0">
                <a:solidFill>
                  <a:schemeClr val="bg1"/>
                </a:solidFill>
              </a:rPr>
              <a:t>i  </a:t>
            </a:r>
            <a:r>
              <a:rPr lang="en-IN" sz="2000" dirty="0">
                <a:solidFill>
                  <a:schemeClr val="bg1"/>
                </a:solidFill>
              </a:rPr>
              <a:t>= +1 or -1,</a:t>
            </a:r>
          </a:p>
          <a:p>
            <a:r>
              <a:rPr lang="en-IN" sz="2000" baseline="-25000" dirty="0">
                <a:solidFill>
                  <a:schemeClr val="bg1"/>
                </a:solidFill>
              </a:rPr>
              <a:t>					</a:t>
            </a:r>
            <a:r>
              <a:rPr lang="en-IN" sz="2000" dirty="0">
                <a:solidFill>
                  <a:schemeClr val="bg1"/>
                </a:solidFill>
              </a:rPr>
              <a:t>           r</a:t>
            </a:r>
            <a:r>
              <a:rPr lang="en-IN" sz="2000" baseline="-25000" dirty="0">
                <a:solidFill>
                  <a:schemeClr val="bg1"/>
                </a:solidFill>
              </a:rPr>
              <a:t>i  </a:t>
            </a:r>
            <a:r>
              <a:rPr lang="en-IN" sz="2000" dirty="0">
                <a:solidFill>
                  <a:schemeClr val="bg1"/>
                </a:solidFill>
              </a:rPr>
              <a:t>= received bit</a:t>
            </a:r>
            <a:endParaRPr lang="en-IN" sz="2000" baseline="-25000" dirty="0">
              <a:solidFill>
                <a:schemeClr val="bg1"/>
              </a:solidFill>
            </a:endParaRPr>
          </a:p>
          <a:p>
            <a:r>
              <a:rPr lang="en-IN" sz="2000" dirty="0">
                <a:solidFill>
                  <a:schemeClr val="bg1"/>
                </a:solidFill>
              </a:rPr>
              <a:t>We want to maximize this for soft decision decoding</a:t>
            </a:r>
          </a:p>
          <a:p>
            <a:r>
              <a:rPr lang="en-IN" sz="2000" dirty="0">
                <a:solidFill>
                  <a:schemeClr val="bg1"/>
                </a:solidFill>
              </a:rPr>
              <a:t>		</a:t>
            </a:r>
            <a:r>
              <a:rPr lang="en-IN" sz="2000" dirty="0"/>
              <a:t> </a:t>
            </a:r>
            <a:r>
              <a:rPr lang="en-IN" sz="2000" dirty="0">
                <a:solidFill>
                  <a:schemeClr val="bg1"/>
                </a:solidFill>
              </a:rPr>
              <a:t>∑ 2 a</a:t>
            </a:r>
            <a:r>
              <a:rPr lang="en-IN" sz="2000" baseline="-25000" dirty="0">
                <a:solidFill>
                  <a:schemeClr val="bg1"/>
                </a:solidFill>
              </a:rPr>
              <a:t>i</a:t>
            </a:r>
            <a:r>
              <a:rPr lang="en-IN" sz="2000" dirty="0">
                <a:solidFill>
                  <a:schemeClr val="bg1"/>
                </a:solidFill>
              </a:rPr>
              <a:t> r</a:t>
            </a:r>
            <a:r>
              <a:rPr lang="en-IN" sz="2000" baseline="-25000" dirty="0">
                <a:solidFill>
                  <a:schemeClr val="bg1"/>
                </a:solidFill>
              </a:rPr>
              <a:t>i </a:t>
            </a:r>
            <a:r>
              <a:rPr lang="en-IN" sz="2000" dirty="0">
                <a:solidFill>
                  <a:schemeClr val="bg1"/>
                </a:solidFill>
              </a:rPr>
              <a:t>/ </a:t>
            </a:r>
            <a:r>
              <a:rPr lang="el-GR" sz="2000" dirty="0">
                <a:solidFill>
                  <a:schemeClr val="bg1"/>
                </a:solidFill>
              </a:rPr>
              <a:t>σ</a:t>
            </a:r>
            <a:r>
              <a:rPr lang="en-IN" sz="2000" baseline="30000" dirty="0">
                <a:solidFill>
                  <a:schemeClr val="bg1"/>
                </a:solidFill>
              </a:rPr>
              <a:t>2		</a:t>
            </a:r>
            <a:r>
              <a:rPr lang="en-IN" sz="2000" dirty="0">
                <a:solidFill>
                  <a:schemeClr val="bg1"/>
                </a:solidFill>
              </a:rPr>
              <a:t>where </a:t>
            </a:r>
            <a:r>
              <a:rPr lang="en-IN" sz="2000" dirty="0" err="1">
                <a:solidFill>
                  <a:schemeClr val="bg1"/>
                </a:solidFill>
              </a:rPr>
              <a:t>i</a:t>
            </a:r>
            <a:r>
              <a:rPr lang="en-IN" sz="2000" dirty="0">
                <a:solidFill>
                  <a:schemeClr val="bg1"/>
                </a:solidFill>
              </a:rPr>
              <a:t> = 1, 2, 3, …., n</a:t>
            </a:r>
          </a:p>
          <a:p>
            <a:r>
              <a:rPr lang="en-IN" sz="2000" dirty="0">
                <a:solidFill>
                  <a:schemeClr val="bg1"/>
                </a:solidFill>
              </a:rPr>
              <a:t>For Euclidean method , we want to minimize </a:t>
            </a:r>
          </a:p>
          <a:p>
            <a:pPr lvl="1"/>
            <a:r>
              <a:rPr lang="en-IN" sz="2000" dirty="0">
                <a:solidFill>
                  <a:schemeClr val="bg1"/>
                </a:solidFill>
              </a:rPr>
              <a:t>		∑ (r</a:t>
            </a:r>
            <a:r>
              <a:rPr lang="en-IN" sz="2000" baseline="-25000" dirty="0">
                <a:solidFill>
                  <a:schemeClr val="bg1"/>
                </a:solidFill>
              </a:rPr>
              <a:t>i</a:t>
            </a:r>
            <a:r>
              <a:rPr lang="en-IN" sz="2000" dirty="0">
                <a:solidFill>
                  <a:schemeClr val="bg1"/>
                </a:solidFill>
              </a:rPr>
              <a:t> – a</a:t>
            </a:r>
            <a:r>
              <a:rPr lang="en-IN" sz="2000" baseline="-25000" dirty="0">
                <a:solidFill>
                  <a:schemeClr val="bg1"/>
                </a:solidFill>
              </a:rPr>
              <a:t>i</a:t>
            </a:r>
            <a:r>
              <a:rPr lang="en-IN" sz="2000" dirty="0">
                <a:solidFill>
                  <a:schemeClr val="bg1"/>
                </a:solidFill>
              </a:rPr>
              <a:t>)</a:t>
            </a:r>
            <a:r>
              <a:rPr lang="en-IN" sz="2000" baseline="30000" dirty="0">
                <a:solidFill>
                  <a:schemeClr val="bg1"/>
                </a:solidFill>
              </a:rPr>
              <a:t> 2</a:t>
            </a:r>
            <a:r>
              <a:rPr lang="en-IN" sz="2000" baseline="-25000" dirty="0">
                <a:solidFill>
                  <a:schemeClr val="bg1"/>
                </a:solidFill>
              </a:rPr>
              <a:t> </a:t>
            </a:r>
            <a:r>
              <a:rPr lang="en-IN" sz="2000" dirty="0">
                <a:solidFill>
                  <a:schemeClr val="bg1"/>
                </a:solidFill>
              </a:rPr>
              <a:t> 		where </a:t>
            </a:r>
            <a:r>
              <a:rPr lang="en-IN" sz="2000" dirty="0" err="1">
                <a:solidFill>
                  <a:schemeClr val="bg1"/>
                </a:solidFill>
              </a:rPr>
              <a:t>i</a:t>
            </a:r>
            <a:r>
              <a:rPr lang="en-IN" sz="2000" dirty="0">
                <a:solidFill>
                  <a:schemeClr val="bg1"/>
                </a:solidFill>
              </a:rPr>
              <a:t> = 1, 2, 3, …., n</a:t>
            </a:r>
          </a:p>
          <a:p>
            <a:endParaRPr lang="en-IN" sz="2000" dirty="0">
              <a:solidFill>
                <a:schemeClr val="bg1"/>
              </a:solidFill>
            </a:endParaRPr>
          </a:p>
          <a:p>
            <a:r>
              <a:rPr lang="en-IN" sz="2000" dirty="0">
                <a:solidFill>
                  <a:schemeClr val="bg1"/>
                </a:solidFill>
              </a:rPr>
              <a:t>		</a:t>
            </a:r>
          </a:p>
        </p:txBody>
      </p:sp>
    </p:spTree>
    <p:extLst>
      <p:ext uri="{BB962C8B-B14F-4D97-AF65-F5344CB8AC3E}">
        <p14:creationId xmlns:p14="http://schemas.microsoft.com/office/powerpoint/2010/main" val="513193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9BBDC-BDFE-C36F-EB4E-6B61F945E3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13FEF4A-78A9-5F25-8CE3-070101DC966E}"/>
              </a:ext>
            </a:extLst>
          </p:cNvPr>
          <p:cNvSpPr txBox="1"/>
          <p:nvPr/>
        </p:nvSpPr>
        <p:spPr>
          <a:xfrm>
            <a:off x="299484" y="407551"/>
            <a:ext cx="670055"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Process</a:t>
            </a:r>
          </a:p>
        </p:txBody>
      </p:sp>
      <p:cxnSp>
        <p:nvCxnSpPr>
          <p:cNvPr id="10" name="Straight Connector 9">
            <a:extLst>
              <a:ext uri="{FF2B5EF4-FFF2-40B4-BE49-F238E27FC236}">
                <a16:creationId xmlns:a16="http://schemas.microsoft.com/office/drawing/2014/main" id="{96F6A938-209E-D00B-8D03-30E0FF209F64}"/>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EC385A2B-76AE-ADBF-C231-2C28A9C70FC2}"/>
              </a:ext>
            </a:extLst>
          </p:cNvPr>
          <p:cNvGrpSpPr/>
          <p:nvPr/>
        </p:nvGrpSpPr>
        <p:grpSpPr>
          <a:xfrm>
            <a:off x="5847279" y="369986"/>
            <a:ext cx="507586" cy="507586"/>
            <a:chOff x="5837857" y="1868829"/>
            <a:chExt cx="507586" cy="507586"/>
          </a:xfrm>
        </p:grpSpPr>
        <p:sp useBgFill="1">
          <p:nvSpPr>
            <p:cNvPr id="26" name="Oval 25">
              <a:extLst>
                <a:ext uri="{FF2B5EF4-FFF2-40B4-BE49-F238E27FC236}">
                  <a16:creationId xmlns:a16="http://schemas.microsoft.com/office/drawing/2014/main" id="{82D170BA-6BF2-6224-A202-0CA2650FE6D1}"/>
                </a:ext>
              </a:extLst>
            </p:cNvPr>
            <p:cNvSpPr/>
            <p:nvPr/>
          </p:nvSpPr>
          <p:spPr>
            <a:xfrm>
              <a:off x="5837857"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179280D9-234C-10A5-2209-D035024317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7" name="TextBox 6">
            <a:extLst>
              <a:ext uri="{FF2B5EF4-FFF2-40B4-BE49-F238E27FC236}">
                <a16:creationId xmlns:a16="http://schemas.microsoft.com/office/drawing/2014/main" id="{223D2157-544E-31DC-2792-1E1336ADD968}"/>
              </a:ext>
            </a:extLst>
          </p:cNvPr>
          <p:cNvSpPr txBox="1"/>
          <p:nvPr/>
        </p:nvSpPr>
        <p:spPr>
          <a:xfrm>
            <a:off x="375539" y="908685"/>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5] Decoding:</a:t>
            </a:r>
          </a:p>
        </p:txBody>
      </p:sp>
      <p:sp>
        <p:nvSpPr>
          <p:cNvPr id="4" name="TextBox 3">
            <a:extLst>
              <a:ext uri="{FF2B5EF4-FFF2-40B4-BE49-F238E27FC236}">
                <a16:creationId xmlns:a16="http://schemas.microsoft.com/office/drawing/2014/main" id="{1C43D7B4-1347-B615-4D05-59FE15186996}"/>
              </a:ext>
            </a:extLst>
          </p:cNvPr>
          <p:cNvSpPr txBox="1"/>
          <p:nvPr/>
        </p:nvSpPr>
        <p:spPr>
          <a:xfrm>
            <a:off x="375955" y="1162477"/>
            <a:ext cx="11491479" cy="5940088"/>
          </a:xfrm>
          <a:prstGeom prst="rect">
            <a:avLst/>
          </a:prstGeom>
          <a:noFill/>
        </p:spPr>
        <p:txBody>
          <a:bodyPr wrap="square" rtlCol="0">
            <a:spAutoFit/>
          </a:bodyPr>
          <a:lstStyle/>
          <a:p>
            <a:r>
              <a:rPr lang="en-IN" sz="2000" dirty="0">
                <a:solidFill>
                  <a:schemeClr val="bg1"/>
                </a:solidFill>
              </a:rPr>
              <a:t>For decoding, the receiver should determine the “best possible” sequence of transmitted states. Here are many ways of defining “best”, but one that is especially appealing is the most likely sequence of states that must have been traversed by the true transmitter. A decoder that is able to infer the most likely sequence is also called a maximum likelihood decoder. </a:t>
            </a:r>
          </a:p>
          <a:p>
            <a:endParaRPr lang="en-IN" sz="2000" dirty="0">
              <a:solidFill>
                <a:schemeClr val="bg1"/>
              </a:solidFill>
            </a:endParaRPr>
          </a:p>
          <a:p>
            <a:r>
              <a:rPr lang="en-IN" sz="2000" b="1" u="sng" dirty="0">
                <a:solidFill>
                  <a:schemeClr val="bg1"/>
                </a:solidFill>
              </a:rPr>
              <a:t>Hard Decision </a:t>
            </a:r>
            <a:r>
              <a:rPr lang="en-IN" sz="2000" dirty="0">
                <a:solidFill>
                  <a:schemeClr val="bg1"/>
                </a:solidFill>
              </a:rPr>
              <a:t>: In this, decoder assume that the received bits are either 0 or 1. It compares the received sequence (r) with the possible encodes codewords and chooses the one with the least number of bits mismatches using hamming distance. It’s a simplified ML decoder because it operates on filtered decisions.</a:t>
            </a:r>
          </a:p>
          <a:p>
            <a:r>
              <a:rPr lang="en-IN" sz="2000" b="1" u="sng" dirty="0">
                <a:solidFill>
                  <a:schemeClr val="bg1"/>
                </a:solidFill>
              </a:rPr>
              <a:t>Soft Decision </a:t>
            </a:r>
            <a:r>
              <a:rPr lang="en-IN" sz="2000" dirty="0">
                <a:solidFill>
                  <a:schemeClr val="bg1"/>
                </a:solidFill>
              </a:rPr>
              <a:t>: In this, decoder uses the actual received signal soft values (like voltage levels) instead of just 0s and 1s. It calculates the Euclidean distance or log-likelihood ratio between the received values and the expected ones, making it a more accurate ML decoder.</a:t>
            </a:r>
          </a:p>
          <a:p>
            <a:r>
              <a:rPr lang="en-IN" sz="2000" dirty="0">
                <a:solidFill>
                  <a:schemeClr val="bg1"/>
                </a:solidFill>
              </a:rPr>
              <a:t>		log-likelihood ratio = 2 a</a:t>
            </a:r>
            <a:r>
              <a:rPr lang="en-IN" sz="2000" baseline="-25000" dirty="0">
                <a:solidFill>
                  <a:schemeClr val="bg1"/>
                </a:solidFill>
              </a:rPr>
              <a:t>i</a:t>
            </a:r>
            <a:r>
              <a:rPr lang="en-IN" sz="2000" dirty="0">
                <a:solidFill>
                  <a:schemeClr val="bg1"/>
                </a:solidFill>
              </a:rPr>
              <a:t> r</a:t>
            </a:r>
            <a:r>
              <a:rPr lang="en-IN" sz="2000" baseline="-25000" dirty="0">
                <a:solidFill>
                  <a:schemeClr val="bg1"/>
                </a:solidFill>
              </a:rPr>
              <a:t>i </a:t>
            </a:r>
            <a:r>
              <a:rPr lang="en-IN" sz="2000" dirty="0">
                <a:solidFill>
                  <a:schemeClr val="bg1"/>
                </a:solidFill>
              </a:rPr>
              <a:t>/ </a:t>
            </a:r>
            <a:r>
              <a:rPr lang="el-GR" sz="2000" dirty="0">
                <a:solidFill>
                  <a:schemeClr val="bg1"/>
                </a:solidFill>
              </a:rPr>
              <a:t>σ</a:t>
            </a:r>
            <a:r>
              <a:rPr lang="en-IN" sz="2000" baseline="30000" dirty="0">
                <a:solidFill>
                  <a:schemeClr val="bg1"/>
                </a:solidFill>
              </a:rPr>
              <a:t>2</a:t>
            </a:r>
            <a:r>
              <a:rPr lang="en-IN" sz="2000" baseline="-25000" dirty="0">
                <a:solidFill>
                  <a:schemeClr val="bg1"/>
                </a:solidFill>
              </a:rPr>
              <a:t> 	</a:t>
            </a:r>
            <a:r>
              <a:rPr lang="en-IN" sz="2000" dirty="0">
                <a:solidFill>
                  <a:schemeClr val="bg1"/>
                </a:solidFill>
              </a:rPr>
              <a:t>where a</a:t>
            </a:r>
            <a:r>
              <a:rPr lang="en-IN" sz="2000" baseline="-25000" dirty="0">
                <a:solidFill>
                  <a:schemeClr val="bg1"/>
                </a:solidFill>
              </a:rPr>
              <a:t>i  </a:t>
            </a:r>
            <a:r>
              <a:rPr lang="en-IN" sz="2000" dirty="0">
                <a:solidFill>
                  <a:schemeClr val="bg1"/>
                </a:solidFill>
              </a:rPr>
              <a:t>= +1 or -1,</a:t>
            </a:r>
          </a:p>
          <a:p>
            <a:r>
              <a:rPr lang="en-IN" sz="2000" baseline="-25000" dirty="0">
                <a:solidFill>
                  <a:schemeClr val="bg1"/>
                </a:solidFill>
              </a:rPr>
              <a:t>					</a:t>
            </a:r>
            <a:r>
              <a:rPr lang="en-IN" sz="2000" dirty="0">
                <a:solidFill>
                  <a:schemeClr val="bg1"/>
                </a:solidFill>
              </a:rPr>
              <a:t>           r</a:t>
            </a:r>
            <a:r>
              <a:rPr lang="en-IN" sz="2000" baseline="-25000" dirty="0">
                <a:solidFill>
                  <a:schemeClr val="bg1"/>
                </a:solidFill>
              </a:rPr>
              <a:t>i  </a:t>
            </a:r>
            <a:r>
              <a:rPr lang="en-IN" sz="2000" dirty="0">
                <a:solidFill>
                  <a:schemeClr val="bg1"/>
                </a:solidFill>
              </a:rPr>
              <a:t>= received bit</a:t>
            </a:r>
            <a:endParaRPr lang="en-IN" sz="2000" baseline="-25000" dirty="0">
              <a:solidFill>
                <a:schemeClr val="bg1"/>
              </a:solidFill>
            </a:endParaRPr>
          </a:p>
          <a:p>
            <a:r>
              <a:rPr lang="en-IN" sz="2000" dirty="0">
                <a:solidFill>
                  <a:schemeClr val="bg1"/>
                </a:solidFill>
              </a:rPr>
              <a:t>We want to maximize this for soft decision decoding</a:t>
            </a:r>
          </a:p>
          <a:p>
            <a:r>
              <a:rPr lang="en-IN" sz="2000" dirty="0">
                <a:solidFill>
                  <a:schemeClr val="bg1"/>
                </a:solidFill>
              </a:rPr>
              <a:t>		</a:t>
            </a:r>
            <a:r>
              <a:rPr lang="en-IN" sz="2000" dirty="0"/>
              <a:t> </a:t>
            </a:r>
            <a:r>
              <a:rPr lang="en-IN" sz="2000" dirty="0">
                <a:solidFill>
                  <a:schemeClr val="bg1"/>
                </a:solidFill>
              </a:rPr>
              <a:t>∑ 2 a</a:t>
            </a:r>
            <a:r>
              <a:rPr lang="en-IN" sz="2000" baseline="-25000" dirty="0">
                <a:solidFill>
                  <a:schemeClr val="bg1"/>
                </a:solidFill>
              </a:rPr>
              <a:t>i</a:t>
            </a:r>
            <a:r>
              <a:rPr lang="en-IN" sz="2000" dirty="0">
                <a:solidFill>
                  <a:schemeClr val="bg1"/>
                </a:solidFill>
              </a:rPr>
              <a:t> r</a:t>
            </a:r>
            <a:r>
              <a:rPr lang="en-IN" sz="2000" baseline="-25000" dirty="0">
                <a:solidFill>
                  <a:schemeClr val="bg1"/>
                </a:solidFill>
              </a:rPr>
              <a:t>i </a:t>
            </a:r>
            <a:r>
              <a:rPr lang="en-IN" sz="2000" dirty="0">
                <a:solidFill>
                  <a:schemeClr val="bg1"/>
                </a:solidFill>
              </a:rPr>
              <a:t>/ </a:t>
            </a:r>
            <a:r>
              <a:rPr lang="el-GR" sz="2000" dirty="0">
                <a:solidFill>
                  <a:schemeClr val="bg1"/>
                </a:solidFill>
              </a:rPr>
              <a:t>σ</a:t>
            </a:r>
            <a:r>
              <a:rPr lang="en-IN" sz="2000" baseline="30000" dirty="0">
                <a:solidFill>
                  <a:schemeClr val="bg1"/>
                </a:solidFill>
              </a:rPr>
              <a:t>2		</a:t>
            </a:r>
            <a:r>
              <a:rPr lang="en-IN" sz="2000" dirty="0">
                <a:solidFill>
                  <a:schemeClr val="bg1"/>
                </a:solidFill>
              </a:rPr>
              <a:t>where </a:t>
            </a:r>
            <a:r>
              <a:rPr lang="en-IN" sz="2000" dirty="0" err="1">
                <a:solidFill>
                  <a:schemeClr val="bg1"/>
                </a:solidFill>
              </a:rPr>
              <a:t>i</a:t>
            </a:r>
            <a:r>
              <a:rPr lang="en-IN" sz="2000" dirty="0">
                <a:solidFill>
                  <a:schemeClr val="bg1"/>
                </a:solidFill>
              </a:rPr>
              <a:t> = 1, 2, 3, …., n</a:t>
            </a:r>
          </a:p>
          <a:p>
            <a:r>
              <a:rPr lang="en-IN" sz="2000" dirty="0">
                <a:solidFill>
                  <a:schemeClr val="bg1"/>
                </a:solidFill>
              </a:rPr>
              <a:t>For Euclidean method , we want to minimize </a:t>
            </a:r>
          </a:p>
          <a:p>
            <a:pPr lvl="1"/>
            <a:r>
              <a:rPr lang="en-IN" sz="2000" dirty="0">
                <a:solidFill>
                  <a:schemeClr val="bg1"/>
                </a:solidFill>
              </a:rPr>
              <a:t>		∑ (r</a:t>
            </a:r>
            <a:r>
              <a:rPr lang="en-IN" sz="2000" baseline="-25000" dirty="0">
                <a:solidFill>
                  <a:schemeClr val="bg1"/>
                </a:solidFill>
              </a:rPr>
              <a:t>i</a:t>
            </a:r>
            <a:r>
              <a:rPr lang="en-IN" sz="2000" dirty="0">
                <a:solidFill>
                  <a:schemeClr val="bg1"/>
                </a:solidFill>
              </a:rPr>
              <a:t> – a</a:t>
            </a:r>
            <a:r>
              <a:rPr lang="en-IN" sz="2000" baseline="-25000" dirty="0">
                <a:solidFill>
                  <a:schemeClr val="bg1"/>
                </a:solidFill>
              </a:rPr>
              <a:t>i</a:t>
            </a:r>
            <a:r>
              <a:rPr lang="en-IN" sz="2000" dirty="0">
                <a:solidFill>
                  <a:schemeClr val="bg1"/>
                </a:solidFill>
              </a:rPr>
              <a:t>)</a:t>
            </a:r>
            <a:r>
              <a:rPr lang="en-IN" sz="2000" baseline="30000" dirty="0">
                <a:solidFill>
                  <a:schemeClr val="bg1"/>
                </a:solidFill>
              </a:rPr>
              <a:t> 2</a:t>
            </a:r>
            <a:r>
              <a:rPr lang="en-IN" sz="2000" baseline="-25000" dirty="0">
                <a:solidFill>
                  <a:schemeClr val="bg1"/>
                </a:solidFill>
              </a:rPr>
              <a:t> </a:t>
            </a:r>
            <a:r>
              <a:rPr lang="en-IN" sz="2000" dirty="0">
                <a:solidFill>
                  <a:schemeClr val="bg1"/>
                </a:solidFill>
              </a:rPr>
              <a:t> 		where </a:t>
            </a:r>
            <a:r>
              <a:rPr lang="en-IN" sz="2000" dirty="0" err="1">
                <a:solidFill>
                  <a:schemeClr val="bg1"/>
                </a:solidFill>
              </a:rPr>
              <a:t>i</a:t>
            </a:r>
            <a:r>
              <a:rPr lang="en-IN" sz="2000" dirty="0">
                <a:solidFill>
                  <a:schemeClr val="bg1"/>
                </a:solidFill>
              </a:rPr>
              <a:t> = 1, 2, 3, …., n</a:t>
            </a:r>
          </a:p>
          <a:p>
            <a:endParaRPr lang="en-IN" sz="2000" dirty="0">
              <a:solidFill>
                <a:schemeClr val="bg1"/>
              </a:solidFill>
            </a:endParaRPr>
          </a:p>
          <a:p>
            <a:r>
              <a:rPr lang="en-IN" sz="2000" dirty="0">
                <a:solidFill>
                  <a:schemeClr val="bg1"/>
                </a:solidFill>
              </a:rPr>
              <a:t>		</a:t>
            </a:r>
          </a:p>
        </p:txBody>
      </p:sp>
      <p:sp>
        <p:nvSpPr>
          <p:cNvPr id="5" name="TextBox 4">
            <a:extLst>
              <a:ext uri="{FF2B5EF4-FFF2-40B4-BE49-F238E27FC236}">
                <a16:creationId xmlns:a16="http://schemas.microsoft.com/office/drawing/2014/main" id="{B24385FC-2740-CBED-AE76-CA1238748EC2}"/>
              </a:ext>
            </a:extLst>
          </p:cNvPr>
          <p:cNvSpPr txBox="1"/>
          <p:nvPr/>
        </p:nvSpPr>
        <p:spPr>
          <a:xfrm>
            <a:off x="350260" y="7356357"/>
            <a:ext cx="11491479" cy="5324535"/>
          </a:xfrm>
          <a:prstGeom prst="rect">
            <a:avLst/>
          </a:prstGeom>
          <a:noFill/>
        </p:spPr>
        <p:txBody>
          <a:bodyPr wrap="square" rtlCol="0">
            <a:spAutoFit/>
          </a:bodyPr>
          <a:lstStyle/>
          <a:p>
            <a:pPr marL="342900" indent="-342900">
              <a:buAutoNum type="arabicPeriod"/>
            </a:pPr>
            <a:r>
              <a:rPr lang="en-US" sz="2000" dirty="0">
                <a:solidFill>
                  <a:schemeClr val="bg1"/>
                </a:solidFill>
              </a:rPr>
              <a:t>State Table Generation (</a:t>
            </a:r>
            <a:r>
              <a:rPr lang="en-US" sz="2000" dirty="0" err="1">
                <a:solidFill>
                  <a:schemeClr val="bg1"/>
                </a:solidFill>
              </a:rPr>
              <a:t>state_table_generator</a:t>
            </a:r>
            <a:r>
              <a:rPr lang="en-US" sz="2000" dirty="0">
                <a:solidFill>
                  <a:schemeClr val="bg1"/>
                </a:solidFill>
              </a:rPr>
              <a:t> function) : </a:t>
            </a:r>
          </a:p>
          <a:p>
            <a:r>
              <a:rPr lang="en-US" sz="2000" dirty="0">
                <a:solidFill>
                  <a:schemeClr val="bg1"/>
                </a:solidFill>
              </a:rPr>
              <a:t>     	The decoder uses a state transition table (state_data) generated by the </a:t>
            </a:r>
            <a:r>
              <a:rPr lang="en-US" sz="2000" dirty="0" err="1">
                <a:solidFill>
                  <a:schemeClr val="bg1"/>
                </a:solidFill>
              </a:rPr>
              <a:t>state_table_generator</a:t>
            </a:r>
            <a:r>
              <a:rPr lang="en-US" sz="2000" dirty="0">
                <a:solidFill>
                  <a:schemeClr val="bg1"/>
                </a:solidFill>
              </a:rPr>
              <a:t>(</a:t>
            </a:r>
            <a:r>
              <a:rPr lang="en-IN" sz="2000" dirty="0">
                <a:solidFill>
                  <a:schemeClr val="bg1"/>
                </a:solidFill>
              </a:rPr>
              <a:t>K</a:t>
            </a:r>
            <a:r>
              <a:rPr lang="en-IN" sz="2000" baseline="-25000" dirty="0">
                <a:solidFill>
                  <a:schemeClr val="bg1"/>
                </a:solidFill>
              </a:rPr>
              <a:t>c</a:t>
            </a:r>
            <a:r>
              <a:rPr lang="en-US" sz="2000" dirty="0">
                <a:solidFill>
                  <a:schemeClr val="bg1"/>
                </a:solidFill>
              </a:rPr>
              <a:t>, r, gen) 	function. This table contains all possible transitions for a given constraint length </a:t>
            </a:r>
            <a:r>
              <a:rPr lang="en-IN" sz="2000" dirty="0">
                <a:solidFill>
                  <a:schemeClr val="bg1"/>
                </a:solidFill>
              </a:rPr>
              <a:t>K</a:t>
            </a:r>
            <a:r>
              <a:rPr lang="en-IN" sz="2000" baseline="-25000" dirty="0">
                <a:solidFill>
                  <a:schemeClr val="bg1"/>
                </a:solidFill>
              </a:rPr>
              <a:t>c</a:t>
            </a:r>
            <a:r>
              <a:rPr lang="en-US" sz="2000" dirty="0">
                <a:solidFill>
                  <a:schemeClr val="bg1"/>
                </a:solidFill>
              </a:rPr>
              <a:t> and code rate r. The table 	has four columns :</a:t>
            </a:r>
          </a:p>
          <a:p>
            <a:r>
              <a:rPr lang="en-US" sz="2000" dirty="0">
                <a:solidFill>
                  <a:schemeClr val="bg1"/>
                </a:solidFill>
              </a:rPr>
              <a:t>     	Current state, Input bit (0 or 1), Next state, Corresponding output bits</a:t>
            </a:r>
          </a:p>
          <a:p>
            <a:r>
              <a:rPr lang="en-US" sz="2000" dirty="0">
                <a:solidFill>
                  <a:schemeClr val="bg1"/>
                </a:solidFill>
              </a:rPr>
              <a:t>    	for e.g. </a:t>
            </a:r>
            <a:r>
              <a:rPr lang="en-IN" sz="2000" dirty="0">
                <a:solidFill>
                  <a:schemeClr val="bg1"/>
                </a:solidFill>
              </a:rPr>
              <a:t>K</a:t>
            </a:r>
            <a:r>
              <a:rPr lang="en-IN" sz="2000" baseline="-25000" dirty="0">
                <a:solidFill>
                  <a:schemeClr val="bg1"/>
                </a:solidFill>
              </a:rPr>
              <a:t>c</a:t>
            </a:r>
            <a:r>
              <a:rPr lang="en-US" sz="2000" dirty="0">
                <a:solidFill>
                  <a:schemeClr val="bg1"/>
                </a:solidFill>
              </a:rPr>
              <a:t> = 3, r = ½</a:t>
            </a:r>
          </a:p>
          <a:p>
            <a:r>
              <a:rPr lang="en-US" sz="2000" dirty="0">
                <a:solidFill>
                  <a:schemeClr val="bg1"/>
                </a:solidFill>
              </a:rPr>
              <a:t>     	For each state and input bit, it gives the next state and the encoded output. This forms the foundation for 	traversing the trellis.</a:t>
            </a:r>
          </a:p>
          <a:p>
            <a:endParaRPr lang="en-US" sz="2000" dirty="0">
              <a:solidFill>
                <a:schemeClr val="bg1"/>
              </a:solidFill>
            </a:endParaRPr>
          </a:p>
          <a:p>
            <a:pPr marL="342900" indent="-342900">
              <a:buAutoNum type="arabicPeriod" startAt="2"/>
            </a:pPr>
            <a:r>
              <a:rPr lang="en-US" sz="2000" dirty="0">
                <a:solidFill>
                  <a:schemeClr val="bg1"/>
                </a:solidFill>
              </a:rPr>
              <a:t>Input Preprocessing: </a:t>
            </a:r>
          </a:p>
          <a:p>
            <a:r>
              <a:rPr lang="en-US" sz="2000" dirty="0">
                <a:solidFill>
                  <a:schemeClr val="bg1"/>
                </a:solidFill>
              </a:rPr>
              <a:t>	The received bit stream ip is reshaped into time-step chunks based on the code rate (r).           </a:t>
            </a:r>
          </a:p>
          <a:p>
            <a:r>
              <a:rPr lang="en-US" sz="2000" dirty="0">
                <a:solidFill>
                  <a:schemeClr val="bg1"/>
                </a:solidFill>
              </a:rPr>
              <a:t>             	</a:t>
            </a:r>
            <a:r>
              <a:rPr lang="en-US" sz="2000" dirty="0" err="1">
                <a:solidFill>
                  <a:schemeClr val="bg1"/>
                </a:solidFill>
              </a:rPr>
              <a:t>ip</a:t>
            </a:r>
            <a:r>
              <a:rPr lang="en-US" sz="2000" dirty="0">
                <a:solidFill>
                  <a:schemeClr val="bg1"/>
                </a:solidFill>
              </a:rPr>
              <a:t> = reshape(ip, [ ], s / nop);               </a:t>
            </a:r>
          </a:p>
          <a:p>
            <a:r>
              <a:rPr lang="en-US" sz="2000" dirty="0">
                <a:solidFill>
                  <a:schemeClr val="bg1"/>
                </a:solidFill>
              </a:rPr>
              <a:t>     	This aligns the input format with trellis steps for comparison.</a:t>
            </a:r>
          </a:p>
          <a:p>
            <a:endParaRPr lang="en-US" sz="2000" dirty="0">
              <a:solidFill>
                <a:schemeClr val="bg1"/>
              </a:solidFill>
            </a:endParaRPr>
          </a:p>
          <a:p>
            <a:r>
              <a:rPr lang="en-US" sz="2000" dirty="0">
                <a:solidFill>
                  <a:schemeClr val="bg1"/>
                </a:solidFill>
              </a:rPr>
              <a:t>3. Dynamic Programming Table: </a:t>
            </a:r>
          </a:p>
          <a:p>
            <a:r>
              <a:rPr lang="en-US" sz="2000" dirty="0">
                <a:solidFill>
                  <a:schemeClr val="bg1"/>
                </a:solidFill>
              </a:rPr>
              <a:t>	A 3D matrix data(level, [metric, input, </a:t>
            </a:r>
            <a:r>
              <a:rPr lang="en-US" sz="2000" dirty="0" err="1">
                <a:solidFill>
                  <a:schemeClr val="bg1"/>
                </a:solidFill>
              </a:rPr>
              <a:t>parent_state</a:t>
            </a:r>
            <a:r>
              <a:rPr lang="en-US" sz="2000" dirty="0">
                <a:solidFill>
                  <a:schemeClr val="bg1"/>
                </a:solidFill>
              </a:rPr>
              <a:t>], state) is created to store three values : Minimum metric 	(Hamming or Euclidean), Input bit that led to this state, Parent state.</a:t>
            </a:r>
          </a:p>
        </p:txBody>
      </p:sp>
    </p:spTree>
    <p:extLst>
      <p:ext uri="{BB962C8B-B14F-4D97-AF65-F5344CB8AC3E}">
        <p14:creationId xmlns:p14="http://schemas.microsoft.com/office/powerpoint/2010/main" val="21312000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B49C0-A9C0-3157-528B-52EDDB7948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F079A1-6EC0-3107-8D2E-BEB1B4C54AED}"/>
              </a:ext>
            </a:extLst>
          </p:cNvPr>
          <p:cNvSpPr txBox="1"/>
          <p:nvPr/>
        </p:nvSpPr>
        <p:spPr>
          <a:xfrm>
            <a:off x="299484" y="407551"/>
            <a:ext cx="670055"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Process</a:t>
            </a:r>
          </a:p>
        </p:txBody>
      </p:sp>
      <p:cxnSp>
        <p:nvCxnSpPr>
          <p:cNvPr id="10" name="Straight Connector 9">
            <a:extLst>
              <a:ext uri="{FF2B5EF4-FFF2-40B4-BE49-F238E27FC236}">
                <a16:creationId xmlns:a16="http://schemas.microsoft.com/office/drawing/2014/main" id="{762E1204-01A7-9487-E951-FCB7AE93ECBC}"/>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ED3D7111-7ED9-D773-D1EB-ABA511CDE102}"/>
              </a:ext>
            </a:extLst>
          </p:cNvPr>
          <p:cNvGrpSpPr/>
          <p:nvPr/>
        </p:nvGrpSpPr>
        <p:grpSpPr>
          <a:xfrm>
            <a:off x="5847279" y="369986"/>
            <a:ext cx="507586" cy="507586"/>
            <a:chOff x="5837857" y="1868829"/>
            <a:chExt cx="507586" cy="507586"/>
          </a:xfrm>
        </p:grpSpPr>
        <p:sp useBgFill="1">
          <p:nvSpPr>
            <p:cNvPr id="26" name="Oval 25">
              <a:extLst>
                <a:ext uri="{FF2B5EF4-FFF2-40B4-BE49-F238E27FC236}">
                  <a16:creationId xmlns:a16="http://schemas.microsoft.com/office/drawing/2014/main" id="{D718315B-4B4A-6EBA-1849-582E4E5823C7}"/>
                </a:ext>
              </a:extLst>
            </p:cNvPr>
            <p:cNvSpPr/>
            <p:nvPr/>
          </p:nvSpPr>
          <p:spPr>
            <a:xfrm>
              <a:off x="5837857"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4F68A064-EEA0-89E2-95DE-9006C89679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7" name="TextBox 6">
            <a:extLst>
              <a:ext uri="{FF2B5EF4-FFF2-40B4-BE49-F238E27FC236}">
                <a16:creationId xmlns:a16="http://schemas.microsoft.com/office/drawing/2014/main" id="{045226F5-81CE-FDBA-B1BE-51E3645B0494}"/>
              </a:ext>
            </a:extLst>
          </p:cNvPr>
          <p:cNvSpPr txBox="1"/>
          <p:nvPr/>
        </p:nvSpPr>
        <p:spPr>
          <a:xfrm>
            <a:off x="375539" y="908685"/>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5] Decoding:</a:t>
            </a:r>
          </a:p>
        </p:txBody>
      </p:sp>
      <p:sp>
        <p:nvSpPr>
          <p:cNvPr id="3" name="TextBox 2">
            <a:extLst>
              <a:ext uri="{FF2B5EF4-FFF2-40B4-BE49-F238E27FC236}">
                <a16:creationId xmlns:a16="http://schemas.microsoft.com/office/drawing/2014/main" id="{4066C33C-720D-0300-B8D6-402AF94AAF8D}"/>
              </a:ext>
            </a:extLst>
          </p:cNvPr>
          <p:cNvSpPr txBox="1"/>
          <p:nvPr/>
        </p:nvSpPr>
        <p:spPr>
          <a:xfrm>
            <a:off x="452428" y="1163479"/>
            <a:ext cx="11491479" cy="5324535"/>
          </a:xfrm>
          <a:prstGeom prst="rect">
            <a:avLst/>
          </a:prstGeom>
          <a:noFill/>
        </p:spPr>
        <p:txBody>
          <a:bodyPr wrap="square" rtlCol="0">
            <a:spAutoFit/>
          </a:bodyPr>
          <a:lstStyle/>
          <a:p>
            <a:pPr marL="342900" indent="-342900">
              <a:buAutoNum type="arabicPeriod"/>
            </a:pPr>
            <a:r>
              <a:rPr lang="en-US" sz="2000" dirty="0">
                <a:solidFill>
                  <a:schemeClr val="bg1"/>
                </a:solidFill>
              </a:rPr>
              <a:t>State Table Generation (</a:t>
            </a:r>
            <a:r>
              <a:rPr lang="en-US" sz="2000" dirty="0" err="1">
                <a:solidFill>
                  <a:schemeClr val="bg1"/>
                </a:solidFill>
              </a:rPr>
              <a:t>state_table_generator</a:t>
            </a:r>
            <a:r>
              <a:rPr lang="en-US" sz="2000" dirty="0">
                <a:solidFill>
                  <a:schemeClr val="bg1"/>
                </a:solidFill>
              </a:rPr>
              <a:t> function) : </a:t>
            </a:r>
          </a:p>
          <a:p>
            <a:r>
              <a:rPr lang="en-US" sz="2000" dirty="0">
                <a:solidFill>
                  <a:schemeClr val="bg1"/>
                </a:solidFill>
              </a:rPr>
              <a:t>     	The decoder uses a state transition table (state_data) generated by the </a:t>
            </a:r>
            <a:r>
              <a:rPr lang="en-US" sz="2000" dirty="0" err="1">
                <a:solidFill>
                  <a:schemeClr val="bg1"/>
                </a:solidFill>
              </a:rPr>
              <a:t>state_table_generator</a:t>
            </a:r>
            <a:r>
              <a:rPr lang="en-US" sz="2000" dirty="0">
                <a:solidFill>
                  <a:schemeClr val="bg1"/>
                </a:solidFill>
              </a:rPr>
              <a:t>(</a:t>
            </a:r>
            <a:r>
              <a:rPr lang="en-IN" sz="2000" dirty="0">
                <a:solidFill>
                  <a:schemeClr val="bg1"/>
                </a:solidFill>
              </a:rPr>
              <a:t>K</a:t>
            </a:r>
            <a:r>
              <a:rPr lang="en-IN" sz="2000" baseline="-25000" dirty="0">
                <a:solidFill>
                  <a:schemeClr val="bg1"/>
                </a:solidFill>
              </a:rPr>
              <a:t>c</a:t>
            </a:r>
            <a:r>
              <a:rPr lang="en-US" sz="2000" dirty="0">
                <a:solidFill>
                  <a:schemeClr val="bg1"/>
                </a:solidFill>
              </a:rPr>
              <a:t>, r, gen) 	function. This table contains all possible transitions for a given constraint length </a:t>
            </a:r>
            <a:r>
              <a:rPr lang="en-IN" sz="2000" dirty="0">
                <a:solidFill>
                  <a:schemeClr val="bg1"/>
                </a:solidFill>
              </a:rPr>
              <a:t>K</a:t>
            </a:r>
            <a:r>
              <a:rPr lang="en-IN" sz="2000" baseline="-25000" dirty="0">
                <a:solidFill>
                  <a:schemeClr val="bg1"/>
                </a:solidFill>
              </a:rPr>
              <a:t>c</a:t>
            </a:r>
            <a:r>
              <a:rPr lang="en-US" sz="2000" dirty="0">
                <a:solidFill>
                  <a:schemeClr val="bg1"/>
                </a:solidFill>
              </a:rPr>
              <a:t> and code rate r. The table 	has four columns :</a:t>
            </a:r>
          </a:p>
          <a:p>
            <a:r>
              <a:rPr lang="en-US" sz="2000" dirty="0">
                <a:solidFill>
                  <a:schemeClr val="bg1"/>
                </a:solidFill>
              </a:rPr>
              <a:t>     	Current state, Input bit (0 or 1), Next state, Corresponding output bits</a:t>
            </a:r>
          </a:p>
          <a:p>
            <a:r>
              <a:rPr lang="en-US" sz="2000" dirty="0">
                <a:solidFill>
                  <a:schemeClr val="bg1"/>
                </a:solidFill>
              </a:rPr>
              <a:t>    	for e.g. </a:t>
            </a:r>
            <a:r>
              <a:rPr lang="en-IN" sz="2000" dirty="0">
                <a:solidFill>
                  <a:schemeClr val="bg1"/>
                </a:solidFill>
              </a:rPr>
              <a:t>K</a:t>
            </a:r>
            <a:r>
              <a:rPr lang="en-IN" sz="2000" baseline="-25000" dirty="0">
                <a:solidFill>
                  <a:schemeClr val="bg1"/>
                </a:solidFill>
              </a:rPr>
              <a:t>c</a:t>
            </a:r>
            <a:r>
              <a:rPr lang="en-US" sz="2000" dirty="0">
                <a:solidFill>
                  <a:schemeClr val="bg1"/>
                </a:solidFill>
              </a:rPr>
              <a:t> = 3, r = ½</a:t>
            </a:r>
          </a:p>
          <a:p>
            <a:r>
              <a:rPr lang="en-US" sz="2000" dirty="0">
                <a:solidFill>
                  <a:schemeClr val="bg1"/>
                </a:solidFill>
              </a:rPr>
              <a:t>     	For each state and input bit, it gives the next state and the encoded output. This forms the foundation for 	traversing the trellis.</a:t>
            </a:r>
          </a:p>
          <a:p>
            <a:endParaRPr lang="en-US" sz="2000" dirty="0">
              <a:solidFill>
                <a:schemeClr val="bg1"/>
              </a:solidFill>
            </a:endParaRPr>
          </a:p>
          <a:p>
            <a:pPr marL="342900" indent="-342900">
              <a:buAutoNum type="arabicPeriod" startAt="2"/>
            </a:pPr>
            <a:r>
              <a:rPr lang="en-US" sz="2000" dirty="0">
                <a:solidFill>
                  <a:schemeClr val="bg1"/>
                </a:solidFill>
              </a:rPr>
              <a:t>Input Preprocessing: </a:t>
            </a:r>
          </a:p>
          <a:p>
            <a:r>
              <a:rPr lang="en-US" sz="2000" dirty="0">
                <a:solidFill>
                  <a:schemeClr val="bg1"/>
                </a:solidFill>
              </a:rPr>
              <a:t>	The received bit stream ip is reshaped into time-step chunks based on the code rate (r).           </a:t>
            </a:r>
          </a:p>
          <a:p>
            <a:r>
              <a:rPr lang="en-US" sz="2000" dirty="0">
                <a:solidFill>
                  <a:schemeClr val="bg1"/>
                </a:solidFill>
              </a:rPr>
              <a:t>             	</a:t>
            </a:r>
            <a:r>
              <a:rPr lang="en-US" sz="2000" dirty="0" err="1">
                <a:solidFill>
                  <a:schemeClr val="bg1"/>
                </a:solidFill>
              </a:rPr>
              <a:t>ip</a:t>
            </a:r>
            <a:r>
              <a:rPr lang="en-US" sz="2000" dirty="0">
                <a:solidFill>
                  <a:schemeClr val="bg1"/>
                </a:solidFill>
              </a:rPr>
              <a:t> = reshape(ip, [ ], s / nop);               </a:t>
            </a:r>
          </a:p>
          <a:p>
            <a:r>
              <a:rPr lang="en-US" sz="2000" dirty="0">
                <a:solidFill>
                  <a:schemeClr val="bg1"/>
                </a:solidFill>
              </a:rPr>
              <a:t>     	This aligns the input format with trellis steps for comparison.</a:t>
            </a:r>
          </a:p>
          <a:p>
            <a:endParaRPr lang="en-US" sz="2000" dirty="0">
              <a:solidFill>
                <a:schemeClr val="bg1"/>
              </a:solidFill>
            </a:endParaRPr>
          </a:p>
          <a:p>
            <a:r>
              <a:rPr lang="en-US" sz="2000" dirty="0">
                <a:solidFill>
                  <a:schemeClr val="bg1"/>
                </a:solidFill>
              </a:rPr>
              <a:t>3. Dynamic Programming Table: </a:t>
            </a:r>
          </a:p>
          <a:p>
            <a:r>
              <a:rPr lang="en-US" sz="2000" dirty="0">
                <a:solidFill>
                  <a:schemeClr val="bg1"/>
                </a:solidFill>
              </a:rPr>
              <a:t>	A 3D matrix data(level, [metric, input, </a:t>
            </a:r>
            <a:r>
              <a:rPr lang="en-US" sz="2000" dirty="0" err="1">
                <a:solidFill>
                  <a:schemeClr val="bg1"/>
                </a:solidFill>
              </a:rPr>
              <a:t>parent_state</a:t>
            </a:r>
            <a:r>
              <a:rPr lang="en-US" sz="2000" dirty="0">
                <a:solidFill>
                  <a:schemeClr val="bg1"/>
                </a:solidFill>
              </a:rPr>
              <a:t>], state) is created to store three values : Minimum metric 	(Hamming or Euclidean), Input bit that led to this state, Parent state.</a:t>
            </a:r>
          </a:p>
        </p:txBody>
      </p:sp>
      <p:sp>
        <p:nvSpPr>
          <p:cNvPr id="6" name="TextBox 5">
            <a:extLst>
              <a:ext uri="{FF2B5EF4-FFF2-40B4-BE49-F238E27FC236}">
                <a16:creationId xmlns:a16="http://schemas.microsoft.com/office/drawing/2014/main" id="{E9C8E2FD-2C41-9F90-916B-B8EBDE3C45F2}"/>
              </a:ext>
            </a:extLst>
          </p:cNvPr>
          <p:cNvSpPr txBox="1"/>
          <p:nvPr/>
        </p:nvSpPr>
        <p:spPr>
          <a:xfrm>
            <a:off x="484114" y="7227365"/>
            <a:ext cx="11475771" cy="5016758"/>
          </a:xfrm>
          <a:prstGeom prst="rect">
            <a:avLst/>
          </a:prstGeom>
          <a:noFill/>
        </p:spPr>
        <p:txBody>
          <a:bodyPr wrap="square" rtlCol="0">
            <a:spAutoFit/>
          </a:bodyPr>
          <a:lstStyle/>
          <a:p>
            <a:r>
              <a:rPr lang="en-US" sz="2000" dirty="0">
                <a:solidFill>
                  <a:schemeClr val="bg1"/>
                </a:solidFill>
              </a:rPr>
              <a:t>4. Trellis Diagram:</a:t>
            </a:r>
          </a:p>
          <a:p>
            <a:r>
              <a:rPr lang="en-US" sz="2000" dirty="0">
                <a:solidFill>
                  <a:schemeClr val="bg1"/>
                </a:solidFill>
              </a:rPr>
              <a:t>	The trellis is a structured way of tracking how the convolutional encoder could have moved from one state to 	another over time. Each path through the trellis corresponds to a possible input sequence. Each node in the 	trellis corresponds 	to a state at a particular time step. Each edge represents a transition due to input 0 or 1, 	and carries the output bits The decoder uses this structure to efficiently identify the most likely transmitted 	sequence by comparing paths — like navigating a maze and picking the most probable route.</a:t>
            </a:r>
          </a:p>
          <a:p>
            <a:endParaRPr lang="en-US" sz="2000" dirty="0">
              <a:solidFill>
                <a:schemeClr val="bg1"/>
              </a:solidFill>
            </a:endParaRPr>
          </a:p>
          <a:p>
            <a:r>
              <a:rPr lang="en-US" sz="2000" dirty="0">
                <a:solidFill>
                  <a:schemeClr val="bg1"/>
                </a:solidFill>
              </a:rPr>
              <a:t>5. Viterbi Decoding (DP Logic) : </a:t>
            </a:r>
          </a:p>
          <a:p>
            <a:r>
              <a:rPr lang="en-US" sz="2000" dirty="0">
                <a:solidFill>
                  <a:schemeClr val="bg1"/>
                </a:solidFill>
              </a:rPr>
              <a:t>	For each time step (level in trellis):Loop through all possible transitions from the state table. Calculate the 	distance 	metric:</a:t>
            </a:r>
          </a:p>
          <a:p>
            <a:r>
              <a:rPr lang="en-US" sz="2000" dirty="0">
                <a:solidFill>
                  <a:schemeClr val="bg1"/>
                </a:solidFill>
              </a:rPr>
              <a:t>           	Hard decision: Hamming distance using bit </a:t>
            </a:r>
            <a:r>
              <a:rPr lang="en-US" sz="2000" dirty="0" err="1">
                <a:solidFill>
                  <a:schemeClr val="bg1"/>
                </a:solidFill>
              </a:rPr>
              <a:t>xor</a:t>
            </a:r>
            <a:r>
              <a:rPr lang="en-US" sz="2000" dirty="0">
                <a:solidFill>
                  <a:schemeClr val="bg1"/>
                </a:solidFill>
              </a:rPr>
              <a:t>.</a:t>
            </a:r>
          </a:p>
          <a:p>
            <a:r>
              <a:rPr lang="en-US" sz="2000" dirty="0">
                <a:solidFill>
                  <a:schemeClr val="bg1"/>
                </a:solidFill>
              </a:rPr>
              <a:t>           	Soft decision: Euclidean distance using norm. </a:t>
            </a:r>
          </a:p>
          <a:p>
            <a:r>
              <a:rPr lang="en-US" sz="2000" dirty="0">
                <a:solidFill>
                  <a:schemeClr val="bg1"/>
                </a:solidFill>
              </a:rPr>
              <a:t>    	If multiple paths reach the same state, only the minimum metric path is kept using a </a:t>
            </a:r>
            <a:r>
              <a:rPr lang="en-US" sz="2000" dirty="0" err="1">
                <a:solidFill>
                  <a:schemeClr val="bg1"/>
                </a:solidFill>
              </a:rPr>
              <a:t>tmpstr</a:t>
            </a:r>
            <a:r>
              <a:rPr lang="en-US" sz="2000" dirty="0">
                <a:solidFill>
                  <a:schemeClr val="bg1"/>
                </a:solidFill>
              </a:rPr>
              <a:t> buffer.</a:t>
            </a:r>
          </a:p>
          <a:p>
            <a:r>
              <a:rPr lang="en-US" sz="2000" dirty="0">
                <a:solidFill>
                  <a:schemeClr val="bg1"/>
                </a:solidFill>
              </a:rPr>
              <a:t>    	Indexing is adjusted : For early levels (before 2^</a:t>
            </a:r>
            <a:r>
              <a:rPr lang="en-IN" sz="2000" dirty="0">
                <a:solidFill>
                  <a:schemeClr val="bg1"/>
                </a:solidFill>
              </a:rPr>
              <a:t>K</a:t>
            </a:r>
            <a:r>
              <a:rPr lang="en-IN" sz="2000" baseline="-25000" dirty="0">
                <a:solidFill>
                  <a:schemeClr val="bg1"/>
                </a:solidFill>
              </a:rPr>
              <a:t>c</a:t>
            </a:r>
            <a:r>
              <a:rPr lang="en-US" sz="2000" dirty="0">
                <a:solidFill>
                  <a:schemeClr val="bg1"/>
                </a:solidFill>
              </a:rPr>
              <a:t>), l = l + 2. After that, full connections → l = l + 1.</a:t>
            </a:r>
          </a:p>
          <a:p>
            <a:endParaRPr lang="en-US" sz="2000" dirty="0">
              <a:solidFill>
                <a:schemeClr val="bg1"/>
              </a:solidFill>
            </a:endParaRPr>
          </a:p>
          <a:p>
            <a:endParaRPr lang="en-IN" sz="2000" dirty="0">
              <a:solidFill>
                <a:schemeClr val="bg1"/>
              </a:solidFill>
            </a:endParaRPr>
          </a:p>
        </p:txBody>
      </p:sp>
    </p:spTree>
    <p:extLst>
      <p:ext uri="{BB962C8B-B14F-4D97-AF65-F5344CB8AC3E}">
        <p14:creationId xmlns:p14="http://schemas.microsoft.com/office/powerpoint/2010/main" val="148879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482C2-F253-E305-C49D-2D4B5AC013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4469E4-9B30-9D18-0C48-190DA6E8781D}"/>
              </a:ext>
            </a:extLst>
          </p:cNvPr>
          <p:cNvSpPr txBox="1"/>
          <p:nvPr/>
        </p:nvSpPr>
        <p:spPr>
          <a:xfrm>
            <a:off x="299484" y="407551"/>
            <a:ext cx="670055"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Process</a:t>
            </a:r>
          </a:p>
        </p:txBody>
      </p:sp>
      <p:cxnSp>
        <p:nvCxnSpPr>
          <p:cNvPr id="10" name="Straight Connector 9">
            <a:extLst>
              <a:ext uri="{FF2B5EF4-FFF2-40B4-BE49-F238E27FC236}">
                <a16:creationId xmlns:a16="http://schemas.microsoft.com/office/drawing/2014/main" id="{0A89F854-7182-A4A1-43D4-4EFA5335E73A}"/>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0E2CAA93-BD8E-2F84-7CF7-7059D1AECA30}"/>
              </a:ext>
            </a:extLst>
          </p:cNvPr>
          <p:cNvGrpSpPr/>
          <p:nvPr/>
        </p:nvGrpSpPr>
        <p:grpSpPr>
          <a:xfrm>
            <a:off x="5847279" y="369986"/>
            <a:ext cx="507586" cy="507586"/>
            <a:chOff x="5837857" y="1868829"/>
            <a:chExt cx="507586" cy="507586"/>
          </a:xfrm>
        </p:grpSpPr>
        <p:sp useBgFill="1">
          <p:nvSpPr>
            <p:cNvPr id="26" name="Oval 25">
              <a:extLst>
                <a:ext uri="{FF2B5EF4-FFF2-40B4-BE49-F238E27FC236}">
                  <a16:creationId xmlns:a16="http://schemas.microsoft.com/office/drawing/2014/main" id="{BF4870D2-D973-35F1-56F1-C1C4F9900A56}"/>
                </a:ext>
              </a:extLst>
            </p:cNvPr>
            <p:cNvSpPr/>
            <p:nvPr/>
          </p:nvSpPr>
          <p:spPr>
            <a:xfrm>
              <a:off x="5837857"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DBDECD47-CA51-044E-A3C9-A89BE6F191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7" name="TextBox 6">
            <a:extLst>
              <a:ext uri="{FF2B5EF4-FFF2-40B4-BE49-F238E27FC236}">
                <a16:creationId xmlns:a16="http://schemas.microsoft.com/office/drawing/2014/main" id="{11E27C41-299F-33C0-31F2-B9DCDD11CE7B}"/>
              </a:ext>
            </a:extLst>
          </p:cNvPr>
          <p:cNvSpPr txBox="1"/>
          <p:nvPr/>
        </p:nvSpPr>
        <p:spPr>
          <a:xfrm>
            <a:off x="375539" y="908685"/>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5] Decoding:</a:t>
            </a:r>
          </a:p>
        </p:txBody>
      </p:sp>
      <p:sp>
        <p:nvSpPr>
          <p:cNvPr id="3" name="TextBox 2">
            <a:extLst>
              <a:ext uri="{FF2B5EF4-FFF2-40B4-BE49-F238E27FC236}">
                <a16:creationId xmlns:a16="http://schemas.microsoft.com/office/drawing/2014/main" id="{036A9497-4B44-097A-DA55-39C60A2CAA12}"/>
              </a:ext>
            </a:extLst>
          </p:cNvPr>
          <p:cNvSpPr txBox="1"/>
          <p:nvPr/>
        </p:nvSpPr>
        <p:spPr>
          <a:xfrm>
            <a:off x="468136" y="1131365"/>
            <a:ext cx="11475771" cy="5016758"/>
          </a:xfrm>
          <a:prstGeom prst="rect">
            <a:avLst/>
          </a:prstGeom>
          <a:noFill/>
        </p:spPr>
        <p:txBody>
          <a:bodyPr wrap="square" rtlCol="0">
            <a:spAutoFit/>
          </a:bodyPr>
          <a:lstStyle/>
          <a:p>
            <a:r>
              <a:rPr lang="en-US" sz="2000" dirty="0">
                <a:solidFill>
                  <a:schemeClr val="bg1"/>
                </a:solidFill>
              </a:rPr>
              <a:t>4. Trellis Diagram:</a:t>
            </a:r>
          </a:p>
          <a:p>
            <a:r>
              <a:rPr lang="en-US" sz="2000" dirty="0">
                <a:solidFill>
                  <a:schemeClr val="bg1"/>
                </a:solidFill>
              </a:rPr>
              <a:t>	The trellis is a structured way of tracking how the convolutional encoder could have moved from one state to 	another over time. Each path through the trellis corresponds to a possible input sequence. Each node in the 	trellis corresponds 	to a state at a particular time step. Each edge represents a transition due to input 0 or 1, 	and carries the output bits The decoder uses this structure to efficiently identify the most likely transmitted 	sequence by comparing paths — like navigating a maze and picking the most probable route.</a:t>
            </a:r>
          </a:p>
          <a:p>
            <a:endParaRPr lang="en-US" sz="2000" dirty="0">
              <a:solidFill>
                <a:schemeClr val="bg1"/>
              </a:solidFill>
            </a:endParaRPr>
          </a:p>
          <a:p>
            <a:r>
              <a:rPr lang="en-US" sz="2000" dirty="0">
                <a:solidFill>
                  <a:schemeClr val="bg1"/>
                </a:solidFill>
              </a:rPr>
              <a:t>5. Viterbi Decoding (DP Logic) : </a:t>
            </a:r>
          </a:p>
          <a:p>
            <a:r>
              <a:rPr lang="en-US" sz="2000" dirty="0">
                <a:solidFill>
                  <a:schemeClr val="bg1"/>
                </a:solidFill>
              </a:rPr>
              <a:t>	For each time step (level in trellis):Loop through all possible transitions from the state table. Calculate the 	distance 	metric:</a:t>
            </a:r>
          </a:p>
          <a:p>
            <a:r>
              <a:rPr lang="en-US" sz="2000" dirty="0">
                <a:solidFill>
                  <a:schemeClr val="bg1"/>
                </a:solidFill>
              </a:rPr>
              <a:t>           	Hard decision: Hamming distance using bit </a:t>
            </a:r>
            <a:r>
              <a:rPr lang="en-US" sz="2000" dirty="0" err="1">
                <a:solidFill>
                  <a:schemeClr val="bg1"/>
                </a:solidFill>
              </a:rPr>
              <a:t>xor</a:t>
            </a:r>
            <a:r>
              <a:rPr lang="en-US" sz="2000" dirty="0">
                <a:solidFill>
                  <a:schemeClr val="bg1"/>
                </a:solidFill>
              </a:rPr>
              <a:t>.</a:t>
            </a:r>
          </a:p>
          <a:p>
            <a:r>
              <a:rPr lang="en-US" sz="2000" dirty="0">
                <a:solidFill>
                  <a:schemeClr val="bg1"/>
                </a:solidFill>
              </a:rPr>
              <a:t>           	Soft decision: Euclidean distance using norm. </a:t>
            </a:r>
          </a:p>
          <a:p>
            <a:r>
              <a:rPr lang="en-US" sz="2000" dirty="0">
                <a:solidFill>
                  <a:schemeClr val="bg1"/>
                </a:solidFill>
              </a:rPr>
              <a:t>    	If multiple paths reach the same state, only the minimum metric path is kept using a </a:t>
            </a:r>
            <a:r>
              <a:rPr lang="en-US" sz="2000" dirty="0" err="1">
                <a:solidFill>
                  <a:schemeClr val="bg1"/>
                </a:solidFill>
              </a:rPr>
              <a:t>tmpstr</a:t>
            </a:r>
            <a:r>
              <a:rPr lang="en-US" sz="2000" dirty="0">
                <a:solidFill>
                  <a:schemeClr val="bg1"/>
                </a:solidFill>
              </a:rPr>
              <a:t> buffer.</a:t>
            </a:r>
          </a:p>
          <a:p>
            <a:r>
              <a:rPr lang="en-US" sz="2000" dirty="0">
                <a:solidFill>
                  <a:schemeClr val="bg1"/>
                </a:solidFill>
              </a:rPr>
              <a:t>    	Indexing is adjusted : For early levels (before 2^</a:t>
            </a:r>
            <a:r>
              <a:rPr lang="en-IN" sz="2000" dirty="0">
                <a:solidFill>
                  <a:schemeClr val="bg1"/>
                </a:solidFill>
              </a:rPr>
              <a:t>K</a:t>
            </a:r>
            <a:r>
              <a:rPr lang="en-IN" sz="2000" baseline="-25000" dirty="0">
                <a:solidFill>
                  <a:schemeClr val="bg1"/>
                </a:solidFill>
              </a:rPr>
              <a:t>c</a:t>
            </a:r>
            <a:r>
              <a:rPr lang="en-US" sz="2000" dirty="0">
                <a:solidFill>
                  <a:schemeClr val="bg1"/>
                </a:solidFill>
              </a:rPr>
              <a:t>), l = l + 2. After that, full connections → l = l + 1.</a:t>
            </a:r>
          </a:p>
          <a:p>
            <a:endParaRPr lang="en-US" sz="2000" dirty="0">
              <a:solidFill>
                <a:schemeClr val="bg1"/>
              </a:solidFill>
            </a:endParaRPr>
          </a:p>
          <a:p>
            <a:endParaRPr lang="en-IN" sz="2000" dirty="0">
              <a:solidFill>
                <a:schemeClr val="bg1"/>
              </a:solidFill>
            </a:endParaRPr>
          </a:p>
        </p:txBody>
      </p:sp>
      <p:sp>
        <p:nvSpPr>
          <p:cNvPr id="5" name="TextBox 4">
            <a:extLst>
              <a:ext uri="{FF2B5EF4-FFF2-40B4-BE49-F238E27FC236}">
                <a16:creationId xmlns:a16="http://schemas.microsoft.com/office/drawing/2014/main" id="{20FFB57E-00D4-73ED-8B6E-CA4E59A79DF9}"/>
              </a:ext>
            </a:extLst>
          </p:cNvPr>
          <p:cNvSpPr txBox="1"/>
          <p:nvPr/>
        </p:nvSpPr>
        <p:spPr>
          <a:xfrm>
            <a:off x="375539" y="7212447"/>
            <a:ext cx="11323382" cy="3785652"/>
          </a:xfrm>
          <a:prstGeom prst="rect">
            <a:avLst/>
          </a:prstGeom>
          <a:noFill/>
        </p:spPr>
        <p:txBody>
          <a:bodyPr wrap="square" rtlCol="0">
            <a:spAutoFit/>
          </a:bodyPr>
          <a:lstStyle/>
          <a:p>
            <a:r>
              <a:rPr lang="en-US" sz="2400" dirty="0">
                <a:solidFill>
                  <a:schemeClr val="bg1"/>
                </a:solidFill>
              </a:rPr>
              <a:t>6. Backtracking for Message Recovery : </a:t>
            </a:r>
          </a:p>
          <a:p>
            <a:r>
              <a:rPr lang="en-US" sz="2400" dirty="0">
                <a:solidFill>
                  <a:schemeClr val="bg1"/>
                </a:solidFill>
              </a:rPr>
              <a:t>    	After filling the table, the decoder:</a:t>
            </a:r>
          </a:p>
          <a:p>
            <a:r>
              <a:rPr lang="en-US" sz="2400" dirty="0">
                <a:solidFill>
                  <a:schemeClr val="bg1"/>
                </a:solidFill>
              </a:rPr>
              <a:t>         	Starts from the final state with the minimum total metric.</a:t>
            </a:r>
          </a:p>
          <a:p>
            <a:r>
              <a:rPr lang="en-US" sz="2400" dirty="0">
                <a:solidFill>
                  <a:schemeClr val="bg1"/>
                </a:solidFill>
              </a:rPr>
              <a:t>         	Backtracks through the data table using stored parent states.</a:t>
            </a:r>
          </a:p>
          <a:p>
            <a:r>
              <a:rPr lang="en-US" sz="2400" dirty="0">
                <a:solidFill>
                  <a:schemeClr val="bg1"/>
                </a:solidFill>
              </a:rPr>
              <a:t>         	Recovers the input bits in reverse to get the decoded message.</a:t>
            </a:r>
          </a:p>
          <a:p>
            <a:endParaRPr lang="en-US" sz="2400" dirty="0">
              <a:solidFill>
                <a:schemeClr val="bg1"/>
              </a:solidFill>
            </a:endParaRPr>
          </a:p>
          <a:p>
            <a:r>
              <a:rPr lang="en-US" sz="2400" dirty="0">
                <a:solidFill>
                  <a:schemeClr val="bg1"/>
                </a:solidFill>
              </a:rPr>
              <a:t>7. Unified Decoder (Hard &amp; Soft):</a:t>
            </a:r>
          </a:p>
          <a:p>
            <a:r>
              <a:rPr lang="en-US" sz="2400" dirty="0">
                <a:solidFill>
                  <a:schemeClr val="bg1"/>
                </a:solidFill>
              </a:rPr>
              <a:t>    	The same code supports both hard and soft decision decoding with a flag </a:t>
            </a:r>
            <a:r>
              <a:rPr lang="en-US" sz="2400" dirty="0" err="1">
                <a:solidFill>
                  <a:schemeClr val="bg1"/>
                </a:solidFill>
              </a:rPr>
              <a:t>H_or_S</a:t>
            </a:r>
            <a:r>
              <a:rPr lang="en-US" sz="2400" dirty="0">
                <a:solidFill>
                  <a:schemeClr val="bg1"/>
                </a:solidFill>
              </a:rPr>
              <a:t>:</a:t>
            </a:r>
          </a:p>
          <a:p>
            <a:r>
              <a:rPr lang="en-US" sz="2400" dirty="0">
                <a:solidFill>
                  <a:schemeClr val="bg1"/>
                </a:solidFill>
              </a:rPr>
              <a:t>	'H' for Hamming distance</a:t>
            </a:r>
          </a:p>
          <a:p>
            <a:r>
              <a:rPr lang="en-US" sz="2400" dirty="0">
                <a:solidFill>
                  <a:schemeClr val="bg1"/>
                </a:solidFill>
              </a:rPr>
              <a:t>	'S' for Euclidean distance</a:t>
            </a:r>
            <a:endParaRPr lang="en-IN" sz="2000" dirty="0">
              <a:solidFill>
                <a:schemeClr val="bg1"/>
              </a:solidFill>
            </a:endParaRPr>
          </a:p>
        </p:txBody>
      </p:sp>
    </p:spTree>
    <p:extLst>
      <p:ext uri="{BB962C8B-B14F-4D97-AF65-F5344CB8AC3E}">
        <p14:creationId xmlns:p14="http://schemas.microsoft.com/office/powerpoint/2010/main" val="1663562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C875-2099-8E43-2CD5-D6CA98B35DB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942B85B-AC56-61BE-8A92-A69AC37280CB}"/>
              </a:ext>
            </a:extLst>
          </p:cNvPr>
          <p:cNvSpPr txBox="1"/>
          <p:nvPr/>
        </p:nvSpPr>
        <p:spPr>
          <a:xfrm>
            <a:off x="299484" y="407551"/>
            <a:ext cx="670055"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Process</a:t>
            </a:r>
          </a:p>
        </p:txBody>
      </p:sp>
      <p:cxnSp>
        <p:nvCxnSpPr>
          <p:cNvPr id="10" name="Straight Connector 9">
            <a:extLst>
              <a:ext uri="{FF2B5EF4-FFF2-40B4-BE49-F238E27FC236}">
                <a16:creationId xmlns:a16="http://schemas.microsoft.com/office/drawing/2014/main" id="{9C79CF25-BF23-E3D1-0E41-1FA32A44D4C9}"/>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8F319071-88C5-3C79-8989-19C0E65E60B1}"/>
              </a:ext>
            </a:extLst>
          </p:cNvPr>
          <p:cNvGrpSpPr/>
          <p:nvPr/>
        </p:nvGrpSpPr>
        <p:grpSpPr>
          <a:xfrm>
            <a:off x="5847279" y="369986"/>
            <a:ext cx="507586" cy="507586"/>
            <a:chOff x="5837857" y="1868829"/>
            <a:chExt cx="507586" cy="507586"/>
          </a:xfrm>
        </p:grpSpPr>
        <p:sp useBgFill="1">
          <p:nvSpPr>
            <p:cNvPr id="26" name="Oval 25">
              <a:extLst>
                <a:ext uri="{FF2B5EF4-FFF2-40B4-BE49-F238E27FC236}">
                  <a16:creationId xmlns:a16="http://schemas.microsoft.com/office/drawing/2014/main" id="{9A1C56C4-3858-72EF-043E-DEBED474E2C0}"/>
                </a:ext>
              </a:extLst>
            </p:cNvPr>
            <p:cNvSpPr/>
            <p:nvPr/>
          </p:nvSpPr>
          <p:spPr>
            <a:xfrm>
              <a:off x="5837857"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C2366C39-717E-B7CB-6AD3-F25BE1758A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7" name="TextBox 6">
            <a:extLst>
              <a:ext uri="{FF2B5EF4-FFF2-40B4-BE49-F238E27FC236}">
                <a16:creationId xmlns:a16="http://schemas.microsoft.com/office/drawing/2014/main" id="{61CC1510-84B4-7628-FD24-7D3CB83E01DE}"/>
              </a:ext>
            </a:extLst>
          </p:cNvPr>
          <p:cNvSpPr txBox="1"/>
          <p:nvPr/>
        </p:nvSpPr>
        <p:spPr>
          <a:xfrm>
            <a:off x="375539" y="908685"/>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5] Decoding:</a:t>
            </a:r>
          </a:p>
        </p:txBody>
      </p:sp>
      <p:sp>
        <p:nvSpPr>
          <p:cNvPr id="3" name="TextBox 2">
            <a:extLst>
              <a:ext uri="{FF2B5EF4-FFF2-40B4-BE49-F238E27FC236}">
                <a16:creationId xmlns:a16="http://schemas.microsoft.com/office/drawing/2014/main" id="{2E0A33D4-AC69-383B-933E-C277E4F7398D}"/>
              </a:ext>
            </a:extLst>
          </p:cNvPr>
          <p:cNvSpPr txBox="1"/>
          <p:nvPr/>
        </p:nvSpPr>
        <p:spPr>
          <a:xfrm>
            <a:off x="375539" y="1307143"/>
            <a:ext cx="11323382" cy="3785652"/>
          </a:xfrm>
          <a:prstGeom prst="rect">
            <a:avLst/>
          </a:prstGeom>
          <a:noFill/>
        </p:spPr>
        <p:txBody>
          <a:bodyPr wrap="square" rtlCol="0">
            <a:spAutoFit/>
          </a:bodyPr>
          <a:lstStyle/>
          <a:p>
            <a:r>
              <a:rPr lang="en-US" sz="2400" dirty="0">
                <a:solidFill>
                  <a:schemeClr val="bg1"/>
                </a:solidFill>
              </a:rPr>
              <a:t>6. Backtracking for Message Recovery : </a:t>
            </a:r>
          </a:p>
          <a:p>
            <a:r>
              <a:rPr lang="en-US" sz="2400" dirty="0">
                <a:solidFill>
                  <a:schemeClr val="bg1"/>
                </a:solidFill>
              </a:rPr>
              <a:t>    	After filling the table, the decoder:</a:t>
            </a:r>
          </a:p>
          <a:p>
            <a:r>
              <a:rPr lang="en-US" sz="2400" dirty="0">
                <a:solidFill>
                  <a:schemeClr val="bg1"/>
                </a:solidFill>
              </a:rPr>
              <a:t>         	Starts from the final state with the minimum total metric.</a:t>
            </a:r>
          </a:p>
          <a:p>
            <a:r>
              <a:rPr lang="en-US" sz="2400" dirty="0">
                <a:solidFill>
                  <a:schemeClr val="bg1"/>
                </a:solidFill>
              </a:rPr>
              <a:t>         	Backtracks through the data table using stored parent states.</a:t>
            </a:r>
          </a:p>
          <a:p>
            <a:r>
              <a:rPr lang="en-US" sz="2400" dirty="0">
                <a:solidFill>
                  <a:schemeClr val="bg1"/>
                </a:solidFill>
              </a:rPr>
              <a:t>         	Recovers the input bits in reverse to get the decoded message.</a:t>
            </a:r>
          </a:p>
          <a:p>
            <a:endParaRPr lang="en-US" sz="2400" dirty="0">
              <a:solidFill>
                <a:schemeClr val="bg1"/>
              </a:solidFill>
            </a:endParaRPr>
          </a:p>
          <a:p>
            <a:r>
              <a:rPr lang="en-US" sz="2400" dirty="0">
                <a:solidFill>
                  <a:schemeClr val="bg1"/>
                </a:solidFill>
              </a:rPr>
              <a:t>7</a:t>
            </a:r>
            <a:r>
              <a:rPr lang="en-US" sz="2400">
                <a:solidFill>
                  <a:schemeClr val="bg1"/>
                </a:solidFill>
              </a:rPr>
              <a:t>. </a:t>
            </a:r>
            <a:r>
              <a:rPr lang="en-US" sz="2400" dirty="0">
                <a:solidFill>
                  <a:schemeClr val="bg1"/>
                </a:solidFill>
              </a:rPr>
              <a:t>Unified Decoder (Hard &amp; Soft):</a:t>
            </a:r>
          </a:p>
          <a:p>
            <a:r>
              <a:rPr lang="en-US" sz="2400" dirty="0">
                <a:solidFill>
                  <a:schemeClr val="bg1"/>
                </a:solidFill>
              </a:rPr>
              <a:t>    	The same code supports both hard and soft decision decoding with a flag </a:t>
            </a:r>
            <a:r>
              <a:rPr lang="en-US" sz="2400" dirty="0" err="1">
                <a:solidFill>
                  <a:schemeClr val="bg1"/>
                </a:solidFill>
              </a:rPr>
              <a:t>H_or_S</a:t>
            </a:r>
            <a:r>
              <a:rPr lang="en-US" sz="2400" dirty="0">
                <a:solidFill>
                  <a:schemeClr val="bg1"/>
                </a:solidFill>
              </a:rPr>
              <a:t>:</a:t>
            </a:r>
          </a:p>
          <a:p>
            <a:r>
              <a:rPr lang="en-US" sz="2400" dirty="0">
                <a:solidFill>
                  <a:schemeClr val="bg1"/>
                </a:solidFill>
              </a:rPr>
              <a:t>	'H' for Hamming distance</a:t>
            </a:r>
          </a:p>
          <a:p>
            <a:r>
              <a:rPr lang="en-US" sz="2400" dirty="0">
                <a:solidFill>
                  <a:schemeClr val="bg1"/>
                </a:solidFill>
              </a:rPr>
              <a:t>	'S' for Euclidean distance</a:t>
            </a:r>
            <a:endParaRPr lang="en-IN" sz="2000" dirty="0">
              <a:solidFill>
                <a:schemeClr val="bg1"/>
              </a:solidFill>
            </a:endParaRPr>
          </a:p>
        </p:txBody>
      </p:sp>
    </p:spTree>
    <p:extLst>
      <p:ext uri="{BB962C8B-B14F-4D97-AF65-F5344CB8AC3E}">
        <p14:creationId xmlns:p14="http://schemas.microsoft.com/office/powerpoint/2010/main" val="2708917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1533467" y="2155061"/>
            <a:ext cx="88730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Example</a:t>
            </a:r>
          </a:p>
        </p:txBody>
      </p:sp>
      <p:grpSp>
        <p:nvGrpSpPr>
          <p:cNvPr id="41" name="Group 40">
            <a:extLst>
              <a:ext uri="{FF2B5EF4-FFF2-40B4-BE49-F238E27FC236}">
                <a16:creationId xmlns:a16="http://schemas.microsoft.com/office/drawing/2014/main" id="{D604F7E0-5379-8C28-8971-BF2EFDA3E9B3}"/>
              </a:ext>
            </a:extLst>
          </p:cNvPr>
          <p:cNvGrpSpPr/>
          <p:nvPr/>
        </p:nvGrpSpPr>
        <p:grpSpPr>
          <a:xfrm>
            <a:off x="-11329808" y="229309"/>
            <a:ext cx="11644423" cy="5768347"/>
            <a:chOff x="299484" y="369986"/>
            <a:chExt cx="11644423" cy="5768347"/>
          </a:xfrm>
        </p:grpSpPr>
        <p:cxnSp>
          <p:nvCxnSpPr>
            <p:cNvPr id="42" name="Straight Connector 41">
              <a:extLst>
                <a:ext uri="{FF2B5EF4-FFF2-40B4-BE49-F238E27FC236}">
                  <a16:creationId xmlns:a16="http://schemas.microsoft.com/office/drawing/2014/main" id="{A07A5A83-6438-EF3B-7C29-70C30A0F7DDF}"/>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43" name="Chart 42">
              <a:extLst>
                <a:ext uri="{FF2B5EF4-FFF2-40B4-BE49-F238E27FC236}">
                  <a16:creationId xmlns:a16="http://schemas.microsoft.com/office/drawing/2014/main" id="{9A92BDFF-85CB-68CB-AF13-1B65736D6E0B}"/>
                </a:ext>
              </a:extLst>
            </p:cNvPr>
            <p:cNvGraphicFramePr/>
            <p:nvPr/>
          </p:nvGraphicFramePr>
          <p:xfrm>
            <a:off x="299485" y="719666"/>
            <a:ext cx="11644422" cy="5418667"/>
          </p:xfrm>
          <a:graphic>
            <a:graphicData uri="http://schemas.openxmlformats.org/drawingml/2006/chart">
              <c:chart xmlns:c="http://schemas.openxmlformats.org/drawingml/2006/chart" xmlns:r="http://schemas.openxmlformats.org/officeDocument/2006/relationships" r:id="rId2"/>
            </a:graphicData>
          </a:graphic>
        </p:graphicFrame>
        <p:grpSp>
          <p:nvGrpSpPr>
            <p:cNvPr id="44" name="!!potential">
              <a:extLst>
                <a:ext uri="{FF2B5EF4-FFF2-40B4-BE49-F238E27FC236}">
                  <a16:creationId xmlns:a16="http://schemas.microsoft.com/office/drawing/2014/main" id="{EED92A83-B746-A67C-B309-A7A94989C397}"/>
                </a:ext>
              </a:extLst>
            </p:cNvPr>
            <p:cNvGrpSpPr/>
            <p:nvPr/>
          </p:nvGrpSpPr>
          <p:grpSpPr>
            <a:xfrm>
              <a:off x="5842207" y="369986"/>
              <a:ext cx="507586" cy="507586"/>
              <a:chOff x="4797684" y="4481585"/>
              <a:chExt cx="507586" cy="507586"/>
            </a:xfrm>
          </p:grpSpPr>
          <p:sp useBgFill="1">
            <p:nvSpPr>
              <p:cNvPr id="45" name="Oval 44">
                <a:extLst>
                  <a:ext uri="{FF2B5EF4-FFF2-40B4-BE49-F238E27FC236}">
                    <a16:creationId xmlns:a16="http://schemas.microsoft.com/office/drawing/2014/main" id="{EDD9407A-88EA-4132-57B2-9A9673495CC0}"/>
                  </a:ext>
                </a:extLst>
              </p:cNvPr>
              <p:cNvSpPr/>
              <p:nvPr/>
            </p:nvSpPr>
            <p:spPr>
              <a:xfrm>
                <a:off x="4797684" y="4481585"/>
                <a:ext cx="507586" cy="507586"/>
              </a:xfrm>
              <a:prstGeom prst="ellipse">
                <a:avLst/>
              </a:prstGeom>
              <a:blipFill dpi="0" rotWithShape="0">
                <a:blip r:embed="rId3">
                  <a:lum/>
                </a:blip>
                <a:srcRect/>
                <a:stretch>
                  <a:fillRect l="-1310688" t="-556512" r="-991269" b="-69458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6" name="Graphic 45">
                <a:extLst>
                  <a:ext uri="{FF2B5EF4-FFF2-40B4-BE49-F238E27FC236}">
                    <a16:creationId xmlns:a16="http://schemas.microsoft.com/office/drawing/2014/main" id="{4A515EC4-992F-441B-0954-316B0BAEE1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477" y="4609378"/>
                <a:ext cx="252000" cy="252000"/>
              </a:xfrm>
              <a:prstGeom prst="rect">
                <a:avLst/>
              </a:prstGeom>
            </p:spPr>
          </p:pic>
        </p:grpSp>
      </p:grpSp>
      <p:sp>
        <p:nvSpPr>
          <p:cNvPr id="47" name="TextBox 46">
            <a:extLst>
              <a:ext uri="{FF2B5EF4-FFF2-40B4-BE49-F238E27FC236}">
                <a16:creationId xmlns:a16="http://schemas.microsoft.com/office/drawing/2014/main" id="{97A4ECD1-E178-589C-26D5-AEE3E2D389BA}"/>
              </a:ext>
            </a:extLst>
          </p:cNvPr>
          <p:cNvSpPr txBox="1"/>
          <p:nvPr/>
        </p:nvSpPr>
        <p:spPr>
          <a:xfrm>
            <a:off x="-11094937" y="1615835"/>
            <a:ext cx="4097597" cy="461665"/>
          </a:xfrm>
          <a:prstGeom prst="rect">
            <a:avLst/>
          </a:prstGeom>
          <a:noFill/>
        </p:spPr>
        <p:txBody>
          <a:bodyPr wrap="none" rtlCol="0">
            <a:spAutoFit/>
          </a:bodyPr>
          <a:lstStyle/>
          <a:p>
            <a:r>
              <a:rPr lang="en-US" sz="2400" b="1" dirty="0">
                <a:solidFill>
                  <a:schemeClr val="bg1"/>
                </a:solidFill>
              </a:rPr>
              <a:t>Encoding of Input Message – [101]</a:t>
            </a:r>
            <a:endParaRPr lang="en-IN" sz="2400" b="1" dirty="0">
              <a:solidFill>
                <a:schemeClr val="bg1"/>
              </a:solidFill>
            </a:endParaRPr>
          </a:p>
        </p:txBody>
      </p:sp>
      <p:sp>
        <p:nvSpPr>
          <p:cNvPr id="48" name="TextBox 47">
            <a:extLst>
              <a:ext uri="{FF2B5EF4-FFF2-40B4-BE49-F238E27FC236}">
                <a16:creationId xmlns:a16="http://schemas.microsoft.com/office/drawing/2014/main" id="{AC67FDCA-FC84-0FFE-A23E-83C5261F688F}"/>
              </a:ext>
            </a:extLst>
          </p:cNvPr>
          <p:cNvSpPr txBox="1"/>
          <p:nvPr/>
        </p:nvSpPr>
        <p:spPr>
          <a:xfrm>
            <a:off x="-11094937" y="2028754"/>
            <a:ext cx="8743805" cy="369332"/>
          </a:xfrm>
          <a:prstGeom prst="rect">
            <a:avLst/>
          </a:prstGeom>
          <a:noFill/>
        </p:spPr>
        <p:txBody>
          <a:bodyPr wrap="square" rtlCol="0">
            <a:spAutoFit/>
          </a:bodyPr>
          <a:lstStyle/>
          <a:p>
            <a:r>
              <a:rPr lang="en-US" dirty="0">
                <a:solidFill>
                  <a:schemeClr val="bg1"/>
                </a:solidFill>
              </a:rPr>
              <a:t>Extra zero bits were added to the input to flush the shift registers and generate the final output bits.</a:t>
            </a:r>
            <a:endParaRPr lang="en-IN" dirty="0">
              <a:solidFill>
                <a:schemeClr val="bg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3A4D559-96CD-7E04-7618-859CCA50A0A1}"/>
                  </a:ext>
                </a:extLst>
              </p:cNvPr>
              <p:cNvSpPr txBox="1"/>
              <p:nvPr/>
            </p:nvSpPr>
            <p:spPr>
              <a:xfrm>
                <a:off x="-11073574" y="838776"/>
                <a:ext cx="8743805" cy="718017"/>
              </a:xfrm>
              <a:prstGeom prst="rect">
                <a:avLst/>
              </a:prstGeom>
              <a:noFill/>
            </p:spPr>
            <p:txBody>
              <a:bodyPr wrap="square" rtlCol="0">
                <a:spAutoFit/>
              </a:bodyPr>
              <a:lstStyle/>
              <a:p>
                <a:r>
                  <a:rPr lang="en-US" sz="2000" dirty="0">
                    <a:solidFill>
                      <a:schemeClr val="bg1"/>
                    </a:solidFill>
                  </a:rPr>
                  <a:t>For the constraint length 3 and code rate ½ </a:t>
                </a:r>
              </a:p>
              <a:p>
                <a:r>
                  <a:rPr lang="en-IN" sz="2000" dirty="0">
                    <a:solidFill>
                      <a:schemeClr val="bg1"/>
                    </a:solidFill>
                  </a:rPr>
                  <a:t>Output sequence </a:t>
                </a:r>
                <a14:m>
                  <m:oMath xmlns:m="http://schemas.openxmlformats.org/officeDocument/2006/math">
                    <m:sSub>
                      <m:sSubPr>
                        <m:ctrlPr>
                          <a:rPr lang="en-IN"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𝑋</m:t>
                        </m:r>
                      </m:e>
                      <m:sub>
                        <m:r>
                          <a:rPr lang="en-US" sz="2000" i="1">
                            <a:solidFill>
                              <a:schemeClr val="bg1"/>
                            </a:solidFill>
                            <a:latin typeface="Cambria Math" panose="02040503050406030204" pitchFamily="18" charset="0"/>
                          </a:rPr>
                          <m:t>1</m:t>
                        </m:r>
                      </m:sub>
                    </m:sSub>
                  </m:oMath>
                </a14:m>
                <a:r>
                  <a:rPr lang="en-IN" sz="2000" dirty="0">
                    <a:solidFill>
                      <a:schemeClr val="bg1"/>
                    </a:solidFill>
                  </a:rPr>
                  <a:t> </a:t>
                </a:r>
                <a14:m>
                  <m:oMath xmlns:m="http://schemas.openxmlformats.org/officeDocument/2006/math">
                    <m:sSub>
                      <m:sSubPr>
                        <m:ctrlPr>
                          <a:rPr lang="en-IN"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𝑋</m:t>
                        </m:r>
                      </m:e>
                      <m:sub>
                        <m:r>
                          <a:rPr lang="en-US" sz="2000" i="1">
                            <a:solidFill>
                              <a:schemeClr val="bg1"/>
                            </a:solidFill>
                            <a:latin typeface="Cambria Math" panose="02040503050406030204" pitchFamily="18" charset="0"/>
                          </a:rPr>
                          <m:t>2</m:t>
                        </m:r>
                      </m:sub>
                    </m:sSub>
                  </m:oMath>
                </a14:m>
                <a:r>
                  <a:rPr lang="en-IN" sz="2000" dirty="0">
                    <a:solidFill>
                      <a:schemeClr val="bg1"/>
                    </a:solidFill>
                  </a:rPr>
                  <a:t>                           </a:t>
                </a:r>
                <a14:m>
                  <m:oMath xmlns:m="http://schemas.openxmlformats.org/officeDocument/2006/math">
                    <m:sSub>
                      <m:sSubPr>
                        <m:ctrlPr>
                          <a:rPr lang="en-IN"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𝑋</m:t>
                        </m:r>
                      </m:e>
                      <m:sub>
                        <m:r>
                          <a:rPr lang="en-US" sz="2000" b="0" i="1" smtClean="0">
                            <a:solidFill>
                              <a:schemeClr val="bg1"/>
                            </a:solidFill>
                            <a:latin typeface="Cambria Math" panose="02040503050406030204" pitchFamily="18" charset="0"/>
                          </a:rPr>
                          <m:t>1</m:t>
                        </m:r>
                      </m:sub>
                    </m:sSub>
                  </m:oMath>
                </a14:m>
                <a:r>
                  <a:rPr lang="en-IN" sz="2000" dirty="0">
                    <a:solidFill>
                      <a:schemeClr val="bg1"/>
                    </a:solidFill>
                  </a:rPr>
                  <a:t>= </a:t>
                </a:r>
                <a14:m>
                  <m:oMath xmlns:m="http://schemas.openxmlformats.org/officeDocument/2006/math">
                    <m:sSubSup>
                      <m:sSubSupPr>
                        <m:ctrlPr>
                          <a:rPr lang="en-IN" sz="200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𝑢</m:t>
                        </m:r>
                      </m:e>
                      <m:sub>
                        <m:r>
                          <a:rPr lang="en-US" sz="2000" b="0" i="1" smtClean="0">
                            <a:solidFill>
                              <a:schemeClr val="bg1"/>
                            </a:solidFill>
                            <a:latin typeface="Cambria Math" panose="02040503050406030204" pitchFamily="18" charset="0"/>
                          </a:rPr>
                          <m:t>𝑙</m:t>
                        </m:r>
                      </m:sub>
                      <m:sup>
                        <m:r>
                          <a:rPr lang="en-US" sz="2000" b="0" i="1" smtClean="0">
                            <a:solidFill>
                              <a:schemeClr val="bg1"/>
                            </a:solidFill>
                            <a:latin typeface="Cambria Math" panose="02040503050406030204" pitchFamily="18" charset="0"/>
                          </a:rPr>
                          <m:t>𝑡</m:t>
                        </m:r>
                      </m:sup>
                    </m:sSubSup>
                    <m:r>
                      <a:rPr lang="en-IN" sz="2000" i="1">
                        <a:solidFill>
                          <a:schemeClr val="bg1"/>
                        </a:solidFill>
                        <a:latin typeface="Cambria Math" panose="02040503050406030204" pitchFamily="18" charset="0"/>
                        <a:ea typeface="Cambria Math" panose="02040503050406030204" pitchFamily="18" charset="0"/>
                      </a:rPr>
                      <m:t>+</m:t>
                    </m:r>
                    <m:sSubSup>
                      <m:sSubSupPr>
                        <m:ctrlPr>
                          <a:rPr lang="en-IN" sz="2000" i="1" smtClean="0">
                            <a:solidFill>
                              <a:schemeClr val="bg1"/>
                            </a:solidFill>
                            <a:latin typeface="Cambria Math" panose="02040503050406030204" pitchFamily="18" charset="0"/>
                            <a:ea typeface="Cambria Math" panose="02040503050406030204" pitchFamily="18" charset="0"/>
                          </a:rPr>
                        </m:ctrlPr>
                      </m:sSubSupPr>
                      <m:e>
                        <m:r>
                          <a:rPr lang="en-US" sz="2000" b="0" i="1" smtClean="0">
                            <a:solidFill>
                              <a:schemeClr val="bg1"/>
                            </a:solidFill>
                            <a:latin typeface="Cambria Math" panose="02040503050406030204" pitchFamily="18" charset="0"/>
                            <a:ea typeface="Cambria Math" panose="02040503050406030204" pitchFamily="18" charset="0"/>
                          </a:rPr>
                          <m:t>𝑢</m:t>
                        </m:r>
                      </m:e>
                      <m:sub>
                        <m:r>
                          <a:rPr lang="en-US" sz="2000" b="0" i="1" smtClean="0">
                            <a:solidFill>
                              <a:schemeClr val="bg1"/>
                            </a:solidFill>
                            <a:latin typeface="Cambria Math" panose="02040503050406030204" pitchFamily="18" charset="0"/>
                            <a:ea typeface="Cambria Math" panose="02040503050406030204" pitchFamily="18" charset="0"/>
                          </a:rPr>
                          <m:t>𝑙</m:t>
                        </m:r>
                        <m:r>
                          <a:rPr lang="en-US" sz="2000" b="0" i="1" smtClean="0">
                            <a:solidFill>
                              <a:schemeClr val="bg1"/>
                            </a:solidFill>
                            <a:latin typeface="Cambria Math" panose="02040503050406030204" pitchFamily="18" charset="0"/>
                            <a:ea typeface="Cambria Math" panose="02040503050406030204" pitchFamily="18" charset="0"/>
                          </a:rPr>
                          <m:t>−1</m:t>
                        </m:r>
                      </m:sub>
                      <m:sup>
                        <m:r>
                          <a:rPr lang="en-US" sz="2000" b="0" i="1" smtClean="0">
                            <a:solidFill>
                              <a:schemeClr val="bg1"/>
                            </a:solidFill>
                            <a:latin typeface="Cambria Math" panose="02040503050406030204" pitchFamily="18" charset="0"/>
                            <a:ea typeface="Cambria Math" panose="02040503050406030204" pitchFamily="18" charset="0"/>
                          </a:rPr>
                          <m:t>𝑡</m:t>
                        </m:r>
                      </m:sup>
                    </m:sSubSup>
                    <m:r>
                      <a:rPr lang="en-IN" sz="2000" i="1" smtClean="0">
                        <a:solidFill>
                          <a:schemeClr val="bg1"/>
                        </a:solidFill>
                        <a:latin typeface="Cambria Math" panose="02040503050406030204" pitchFamily="18" charset="0"/>
                        <a:ea typeface="Cambria Math" panose="02040503050406030204" pitchFamily="18" charset="0"/>
                      </a:rPr>
                      <m:t>+</m:t>
                    </m:r>
                    <m:sSubSup>
                      <m:sSubSupPr>
                        <m:ctrlPr>
                          <a:rPr lang="en-IN" sz="2000" i="1" smtClean="0">
                            <a:solidFill>
                              <a:schemeClr val="bg1"/>
                            </a:solidFill>
                            <a:latin typeface="Cambria Math" panose="02040503050406030204" pitchFamily="18" charset="0"/>
                            <a:ea typeface="Cambria Math" panose="02040503050406030204" pitchFamily="18" charset="0"/>
                          </a:rPr>
                        </m:ctrlPr>
                      </m:sSubSupPr>
                      <m:e>
                        <m:r>
                          <a:rPr lang="en-US" sz="2000" b="0" i="1" smtClean="0">
                            <a:solidFill>
                              <a:schemeClr val="bg1"/>
                            </a:solidFill>
                            <a:latin typeface="Cambria Math" panose="02040503050406030204" pitchFamily="18" charset="0"/>
                            <a:ea typeface="Cambria Math" panose="02040503050406030204" pitchFamily="18" charset="0"/>
                          </a:rPr>
                          <m:t>𝑢</m:t>
                        </m:r>
                      </m:e>
                      <m:sub>
                        <m:r>
                          <a:rPr lang="en-US" sz="2000" b="0" i="1" smtClean="0">
                            <a:solidFill>
                              <a:schemeClr val="bg1"/>
                            </a:solidFill>
                            <a:latin typeface="Cambria Math" panose="02040503050406030204" pitchFamily="18" charset="0"/>
                            <a:ea typeface="Cambria Math" panose="02040503050406030204" pitchFamily="18" charset="0"/>
                          </a:rPr>
                          <m:t>𝑙</m:t>
                        </m:r>
                        <m:r>
                          <a:rPr lang="en-US" sz="2000" b="0" i="1" smtClean="0">
                            <a:solidFill>
                              <a:schemeClr val="bg1"/>
                            </a:solidFill>
                            <a:latin typeface="Cambria Math" panose="02040503050406030204" pitchFamily="18" charset="0"/>
                            <a:ea typeface="Cambria Math" panose="02040503050406030204" pitchFamily="18" charset="0"/>
                          </a:rPr>
                          <m:t>−2</m:t>
                        </m:r>
                      </m:sub>
                      <m:sup>
                        <m:r>
                          <a:rPr lang="en-US" sz="2000" b="0" i="1" smtClean="0">
                            <a:solidFill>
                              <a:schemeClr val="bg1"/>
                            </a:solidFill>
                            <a:latin typeface="Cambria Math" panose="02040503050406030204" pitchFamily="18" charset="0"/>
                            <a:ea typeface="Cambria Math" panose="02040503050406030204" pitchFamily="18" charset="0"/>
                          </a:rPr>
                          <m:t>𝑡</m:t>
                        </m:r>
                      </m:sup>
                    </m:sSubSup>
                  </m:oMath>
                </a14:m>
                <a:r>
                  <a:rPr lang="en-IN" sz="2000" dirty="0">
                    <a:solidFill>
                      <a:schemeClr val="bg1"/>
                    </a:solidFill>
                  </a:rPr>
                  <a:t>                </a:t>
                </a:r>
                <a14:m>
                  <m:oMath xmlns:m="http://schemas.openxmlformats.org/officeDocument/2006/math">
                    <m:sSub>
                      <m:sSubPr>
                        <m:ctrlPr>
                          <a:rPr lang="en-IN"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𝑋</m:t>
                        </m:r>
                      </m:e>
                      <m:sub>
                        <m:r>
                          <a:rPr lang="en-US" sz="2000" b="0" i="1" smtClean="0">
                            <a:solidFill>
                              <a:schemeClr val="bg1"/>
                            </a:solidFill>
                            <a:latin typeface="Cambria Math" panose="02040503050406030204" pitchFamily="18" charset="0"/>
                          </a:rPr>
                          <m:t>2</m:t>
                        </m:r>
                      </m:sub>
                    </m:sSub>
                  </m:oMath>
                </a14:m>
                <a:r>
                  <a:rPr lang="en-IN" sz="2000" dirty="0">
                    <a:solidFill>
                      <a:schemeClr val="bg1"/>
                    </a:solidFill>
                  </a:rPr>
                  <a:t>= </a:t>
                </a:r>
                <a14:m>
                  <m:oMath xmlns:m="http://schemas.openxmlformats.org/officeDocument/2006/math">
                    <m:sSubSup>
                      <m:sSubSupPr>
                        <m:ctrlPr>
                          <a:rPr lang="en-IN" sz="2000" i="1">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𝑢</m:t>
                        </m:r>
                      </m:e>
                      <m:sub>
                        <m:r>
                          <a:rPr lang="en-US" sz="2000" i="1">
                            <a:solidFill>
                              <a:schemeClr val="bg1"/>
                            </a:solidFill>
                            <a:latin typeface="Cambria Math" panose="02040503050406030204" pitchFamily="18" charset="0"/>
                          </a:rPr>
                          <m:t>𝑙</m:t>
                        </m:r>
                      </m:sub>
                      <m:sup>
                        <m:r>
                          <a:rPr lang="en-US" sz="2000" i="1">
                            <a:solidFill>
                              <a:schemeClr val="bg1"/>
                            </a:solidFill>
                            <a:latin typeface="Cambria Math" panose="02040503050406030204" pitchFamily="18" charset="0"/>
                          </a:rPr>
                          <m:t>𝑡</m:t>
                        </m:r>
                      </m:sup>
                    </m:sSubSup>
                    <m:r>
                      <a:rPr lang="en-IN" sz="2000" i="1">
                        <a:solidFill>
                          <a:schemeClr val="bg1"/>
                        </a:solidFill>
                        <a:latin typeface="Cambria Math" panose="02040503050406030204" pitchFamily="18" charset="0"/>
                        <a:ea typeface="Cambria Math" panose="02040503050406030204" pitchFamily="18" charset="0"/>
                      </a:rPr>
                      <m:t>+</m:t>
                    </m:r>
                    <m:sSubSup>
                      <m:sSubSupPr>
                        <m:ctrlPr>
                          <a:rPr lang="en-IN" sz="2000" i="1">
                            <a:solidFill>
                              <a:schemeClr val="bg1"/>
                            </a:solidFill>
                            <a:latin typeface="Cambria Math" panose="02040503050406030204" pitchFamily="18" charset="0"/>
                            <a:ea typeface="Cambria Math" panose="02040503050406030204" pitchFamily="18" charset="0"/>
                          </a:rPr>
                        </m:ctrlPr>
                      </m:sSubSupPr>
                      <m:e>
                        <m:r>
                          <a:rPr lang="en-US" sz="2000" i="1">
                            <a:solidFill>
                              <a:schemeClr val="bg1"/>
                            </a:solidFill>
                            <a:latin typeface="Cambria Math" panose="02040503050406030204" pitchFamily="18" charset="0"/>
                            <a:ea typeface="Cambria Math" panose="02040503050406030204" pitchFamily="18" charset="0"/>
                          </a:rPr>
                          <m:t>𝑢</m:t>
                        </m:r>
                      </m:e>
                      <m:sub>
                        <m:r>
                          <a:rPr lang="en-US" sz="2000" i="1">
                            <a:solidFill>
                              <a:schemeClr val="bg1"/>
                            </a:solidFill>
                            <a:latin typeface="Cambria Math" panose="02040503050406030204" pitchFamily="18" charset="0"/>
                            <a:ea typeface="Cambria Math" panose="02040503050406030204" pitchFamily="18" charset="0"/>
                          </a:rPr>
                          <m:t>𝑙</m:t>
                        </m:r>
                        <m:r>
                          <a:rPr lang="en-US" sz="2000" i="1">
                            <a:solidFill>
                              <a:schemeClr val="bg1"/>
                            </a:solidFill>
                            <a:latin typeface="Cambria Math" panose="02040503050406030204" pitchFamily="18" charset="0"/>
                            <a:ea typeface="Cambria Math" panose="02040503050406030204" pitchFamily="18" charset="0"/>
                          </a:rPr>
                          <m:t>−2</m:t>
                        </m:r>
                      </m:sub>
                      <m:sup>
                        <m:r>
                          <a:rPr lang="en-US" sz="2000" i="1">
                            <a:solidFill>
                              <a:schemeClr val="bg1"/>
                            </a:solidFill>
                            <a:latin typeface="Cambria Math" panose="02040503050406030204" pitchFamily="18" charset="0"/>
                            <a:ea typeface="Cambria Math" panose="02040503050406030204" pitchFamily="18" charset="0"/>
                          </a:rPr>
                          <m:t>𝑡</m:t>
                        </m:r>
                      </m:sup>
                    </m:sSubSup>
                  </m:oMath>
                </a14:m>
                <a:r>
                  <a:rPr lang="en-IN" sz="2000" dirty="0">
                    <a:solidFill>
                      <a:schemeClr val="bg1"/>
                    </a:solidFill>
                  </a:rPr>
                  <a:t> </a:t>
                </a:r>
              </a:p>
            </p:txBody>
          </p:sp>
        </mc:Choice>
        <mc:Fallback xmlns="">
          <p:sp>
            <p:nvSpPr>
              <p:cNvPr id="49" name="TextBox 48">
                <a:extLst>
                  <a:ext uri="{FF2B5EF4-FFF2-40B4-BE49-F238E27FC236}">
                    <a16:creationId xmlns:a16="http://schemas.microsoft.com/office/drawing/2014/main" id="{A3A4D559-96CD-7E04-7618-859CCA50A0A1}"/>
                  </a:ext>
                </a:extLst>
              </p:cNvPr>
              <p:cNvSpPr txBox="1">
                <a:spLocks noRot="1" noChangeAspect="1" noMove="1" noResize="1" noEditPoints="1" noAdjustHandles="1" noChangeArrowheads="1" noChangeShapeType="1" noTextEdit="1"/>
              </p:cNvSpPr>
              <p:nvPr/>
            </p:nvSpPr>
            <p:spPr>
              <a:xfrm>
                <a:off x="-11073574" y="838776"/>
                <a:ext cx="8743805" cy="718017"/>
              </a:xfrm>
              <a:prstGeom prst="rect">
                <a:avLst/>
              </a:prstGeom>
              <a:blipFill>
                <a:blip r:embed="rId6"/>
                <a:stretch>
                  <a:fillRect l="-697" t="-5128" r="-1603" b="-15385"/>
                </a:stretch>
              </a:blipFill>
            </p:spPr>
            <p:txBody>
              <a:bodyPr/>
              <a:lstStyle/>
              <a:p>
                <a:r>
                  <a:rPr lang="en-IN">
                    <a:noFill/>
                  </a:rPr>
                  <a:t> </a:t>
                </a:r>
              </a:p>
            </p:txBody>
          </p:sp>
        </mc:Fallback>
      </mc:AlternateContent>
      <p:sp>
        <p:nvSpPr>
          <p:cNvPr id="50" name="TextBox 49">
            <a:extLst>
              <a:ext uri="{FF2B5EF4-FFF2-40B4-BE49-F238E27FC236}">
                <a16:creationId xmlns:a16="http://schemas.microsoft.com/office/drawing/2014/main" id="{FC5BF5A9-50D0-33D1-EF5B-0F942CE66FE9}"/>
              </a:ext>
            </a:extLst>
          </p:cNvPr>
          <p:cNvSpPr txBox="1"/>
          <p:nvPr/>
        </p:nvSpPr>
        <p:spPr>
          <a:xfrm>
            <a:off x="-2094300" y="1429840"/>
            <a:ext cx="7510508" cy="646331"/>
          </a:xfrm>
          <a:prstGeom prst="rect">
            <a:avLst/>
          </a:prstGeom>
          <a:noFill/>
        </p:spPr>
        <p:txBody>
          <a:bodyPr wrap="square">
            <a:spAutoFit/>
          </a:bodyPr>
          <a:lstStyle/>
          <a:p>
            <a:r>
              <a:rPr lang="en-IN" sz="1800" dirty="0">
                <a:solidFill>
                  <a:schemeClr val="bg1"/>
                </a:solidFill>
                <a:latin typeface="Darker Grotesque SemiBold" pitchFamily="2" charset="0"/>
              </a:rPr>
              <a:t>g</a:t>
            </a:r>
            <a:r>
              <a:rPr lang="en-IN" sz="1800" baseline="-25000" dirty="0">
                <a:solidFill>
                  <a:schemeClr val="bg1"/>
                </a:solidFill>
                <a:latin typeface="Darker Grotesque SemiBold" pitchFamily="2" charset="0"/>
              </a:rPr>
              <a:t>1 </a:t>
            </a:r>
            <a:r>
              <a:rPr lang="en-IN" sz="1800" dirty="0">
                <a:solidFill>
                  <a:schemeClr val="bg1"/>
                </a:solidFill>
                <a:latin typeface="Darker Grotesque SemiBold" pitchFamily="2" charset="0"/>
              </a:rPr>
              <a:t>= 5</a:t>
            </a:r>
            <a:r>
              <a:rPr lang="en-IN" sz="1800" baseline="-25000" dirty="0">
                <a:solidFill>
                  <a:schemeClr val="bg1"/>
                </a:solidFill>
                <a:latin typeface="Darker Grotesque SemiBold" pitchFamily="2" charset="0"/>
              </a:rPr>
              <a:t> 8</a:t>
            </a:r>
            <a:r>
              <a:rPr lang="en-IN" sz="1800" dirty="0">
                <a:solidFill>
                  <a:schemeClr val="bg1"/>
                </a:solidFill>
                <a:latin typeface="Darker Grotesque SemiBold" pitchFamily="2" charset="0"/>
              </a:rPr>
              <a:t> = 101</a:t>
            </a:r>
            <a:r>
              <a:rPr lang="en-IN" sz="1800" baseline="-25000" dirty="0">
                <a:solidFill>
                  <a:schemeClr val="bg1"/>
                </a:solidFill>
                <a:latin typeface="Darker Grotesque SemiBold" pitchFamily="2" charset="0"/>
              </a:rPr>
              <a:t> 2</a:t>
            </a:r>
          </a:p>
          <a:p>
            <a:r>
              <a:rPr lang="en-IN" sz="1800" baseline="-25000" dirty="0">
                <a:solidFill>
                  <a:schemeClr val="bg1"/>
                </a:solidFill>
                <a:latin typeface="Darker Grotesque SemiBold" pitchFamily="2" charset="0"/>
              </a:rPr>
              <a:t> </a:t>
            </a:r>
            <a:r>
              <a:rPr lang="en-IN" sz="1800" dirty="0">
                <a:solidFill>
                  <a:schemeClr val="bg1"/>
                </a:solidFill>
                <a:latin typeface="Darker Grotesque SemiBold" pitchFamily="2" charset="0"/>
              </a:rPr>
              <a:t>g</a:t>
            </a:r>
            <a:r>
              <a:rPr lang="en-IN" sz="1800" baseline="-25000" dirty="0">
                <a:solidFill>
                  <a:schemeClr val="bg1"/>
                </a:solidFill>
                <a:latin typeface="Darker Grotesque SemiBold" pitchFamily="2" charset="0"/>
              </a:rPr>
              <a:t>2 </a:t>
            </a:r>
            <a:r>
              <a:rPr lang="en-IN" sz="1800" dirty="0">
                <a:solidFill>
                  <a:schemeClr val="bg1"/>
                </a:solidFill>
                <a:latin typeface="Darker Grotesque SemiBold" pitchFamily="2" charset="0"/>
              </a:rPr>
              <a:t>= 7</a:t>
            </a:r>
            <a:r>
              <a:rPr lang="en-IN" sz="1800" baseline="-25000" dirty="0">
                <a:solidFill>
                  <a:schemeClr val="bg1"/>
                </a:solidFill>
                <a:latin typeface="Darker Grotesque SemiBold" pitchFamily="2" charset="0"/>
              </a:rPr>
              <a:t> 8</a:t>
            </a:r>
            <a:r>
              <a:rPr lang="en-IN" sz="1800" dirty="0">
                <a:solidFill>
                  <a:schemeClr val="bg1"/>
                </a:solidFill>
                <a:latin typeface="Darker Grotesque SemiBold" pitchFamily="2" charset="0"/>
              </a:rPr>
              <a:t> = 111</a:t>
            </a:r>
            <a:r>
              <a:rPr lang="en-IN" sz="1800" baseline="-25000" dirty="0">
                <a:solidFill>
                  <a:schemeClr val="bg1"/>
                </a:solidFill>
                <a:latin typeface="Darker Grotesque SemiBold" pitchFamily="2" charset="0"/>
              </a:rPr>
              <a:t> 2</a:t>
            </a:r>
            <a:endParaRPr lang="en-IN" sz="1800" dirty="0">
              <a:solidFill>
                <a:schemeClr val="bg1"/>
              </a:solidFill>
              <a:latin typeface="Darker Grotesque SemiBold" pitchFamily="2" charset="0"/>
            </a:endParaRPr>
          </a:p>
        </p:txBody>
      </p:sp>
    </p:spTree>
    <p:extLst>
      <p:ext uri="{BB962C8B-B14F-4D97-AF65-F5344CB8AC3E}">
        <p14:creationId xmlns:p14="http://schemas.microsoft.com/office/powerpoint/2010/main" val="357696030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88BE3-B575-03A8-823A-75956742D90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D4A6857-8DA9-EFD0-60DE-368F33ED5F21}"/>
              </a:ext>
            </a:extLst>
          </p:cNvPr>
          <p:cNvSpPr txBox="1"/>
          <p:nvPr/>
        </p:nvSpPr>
        <p:spPr>
          <a:xfrm>
            <a:off x="299484" y="407551"/>
            <a:ext cx="694101"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Example</a:t>
            </a:r>
          </a:p>
        </p:txBody>
      </p:sp>
      <p:grpSp>
        <p:nvGrpSpPr>
          <p:cNvPr id="2" name="Group 1">
            <a:extLst>
              <a:ext uri="{FF2B5EF4-FFF2-40B4-BE49-F238E27FC236}">
                <a16:creationId xmlns:a16="http://schemas.microsoft.com/office/drawing/2014/main" id="{7FBEE5C7-8DB8-158F-FE05-48C4117972E5}"/>
              </a:ext>
            </a:extLst>
          </p:cNvPr>
          <p:cNvGrpSpPr/>
          <p:nvPr/>
        </p:nvGrpSpPr>
        <p:grpSpPr>
          <a:xfrm>
            <a:off x="299484" y="369986"/>
            <a:ext cx="11644423" cy="5768347"/>
            <a:chOff x="299484" y="369986"/>
            <a:chExt cx="11644423" cy="5768347"/>
          </a:xfrm>
        </p:grpSpPr>
        <p:cxnSp>
          <p:nvCxnSpPr>
            <p:cNvPr id="9" name="Straight Connector 8">
              <a:extLst>
                <a:ext uri="{FF2B5EF4-FFF2-40B4-BE49-F238E27FC236}">
                  <a16:creationId xmlns:a16="http://schemas.microsoft.com/office/drawing/2014/main" id="{9B8916D9-6430-B1CF-F7A8-52D9657436A5}"/>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3" name="Chart 12">
              <a:extLst>
                <a:ext uri="{FF2B5EF4-FFF2-40B4-BE49-F238E27FC236}">
                  <a16:creationId xmlns:a16="http://schemas.microsoft.com/office/drawing/2014/main" id="{51DB5DD7-98FB-C49E-67A7-1D2D68B14A18}"/>
                </a:ext>
              </a:extLst>
            </p:cNvPr>
            <p:cNvGraphicFramePr/>
            <p:nvPr/>
          </p:nvGraphicFramePr>
          <p:xfrm>
            <a:off x="299485" y="719666"/>
            <a:ext cx="11644422" cy="5418667"/>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potential">
              <a:extLst>
                <a:ext uri="{FF2B5EF4-FFF2-40B4-BE49-F238E27FC236}">
                  <a16:creationId xmlns:a16="http://schemas.microsoft.com/office/drawing/2014/main" id="{D0A7CEF0-19C4-13AE-A076-869F51CB8EAA}"/>
                </a:ext>
              </a:extLst>
            </p:cNvPr>
            <p:cNvGrpSpPr/>
            <p:nvPr/>
          </p:nvGrpSpPr>
          <p:grpSpPr>
            <a:xfrm>
              <a:off x="5842207" y="369986"/>
              <a:ext cx="507586" cy="507586"/>
              <a:chOff x="4797684" y="4481585"/>
              <a:chExt cx="507586" cy="507586"/>
            </a:xfrm>
          </p:grpSpPr>
          <p:sp useBgFill="1">
            <p:nvSpPr>
              <p:cNvPr id="23" name="Oval 22">
                <a:extLst>
                  <a:ext uri="{FF2B5EF4-FFF2-40B4-BE49-F238E27FC236}">
                    <a16:creationId xmlns:a16="http://schemas.microsoft.com/office/drawing/2014/main" id="{4CBF9AB0-B900-39D7-7D20-D304620EB691}"/>
                  </a:ext>
                </a:extLst>
              </p:cNvPr>
              <p:cNvSpPr/>
              <p:nvPr/>
            </p:nvSpPr>
            <p:spPr>
              <a:xfrm>
                <a:off x="4797684" y="4481585"/>
                <a:ext cx="507586" cy="507586"/>
              </a:xfrm>
              <a:prstGeom prst="ellipse">
                <a:avLst/>
              </a:prstGeom>
              <a:blipFill dpi="0" rotWithShape="0">
                <a:blip r:embed="rId3">
                  <a:lum/>
                </a:blip>
                <a:srcRect/>
                <a:stretch>
                  <a:fillRect l="-1310688" t="-556512" r="-991269" b="-69458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4" name="Graphic 23">
                <a:extLst>
                  <a:ext uri="{FF2B5EF4-FFF2-40B4-BE49-F238E27FC236}">
                    <a16:creationId xmlns:a16="http://schemas.microsoft.com/office/drawing/2014/main" id="{A4B9158B-AAC4-1D18-B2FB-847695D37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477" y="4609378"/>
                <a:ext cx="252000" cy="252000"/>
              </a:xfrm>
              <a:prstGeom prst="rect">
                <a:avLst/>
              </a:prstGeom>
            </p:spPr>
          </p:pic>
        </p:grpSp>
      </p:grpSp>
      <p:sp>
        <p:nvSpPr>
          <p:cNvPr id="6" name="TextBox 5">
            <a:extLst>
              <a:ext uri="{FF2B5EF4-FFF2-40B4-BE49-F238E27FC236}">
                <a16:creationId xmlns:a16="http://schemas.microsoft.com/office/drawing/2014/main" id="{AA75A5F9-5370-2E87-E6FE-E0B654EF36E6}"/>
              </a:ext>
            </a:extLst>
          </p:cNvPr>
          <p:cNvSpPr txBox="1"/>
          <p:nvPr/>
        </p:nvSpPr>
        <p:spPr>
          <a:xfrm>
            <a:off x="534355" y="1756512"/>
            <a:ext cx="4097597" cy="461665"/>
          </a:xfrm>
          <a:prstGeom prst="rect">
            <a:avLst/>
          </a:prstGeom>
          <a:noFill/>
        </p:spPr>
        <p:txBody>
          <a:bodyPr wrap="none" rtlCol="0">
            <a:spAutoFit/>
          </a:bodyPr>
          <a:lstStyle/>
          <a:p>
            <a:r>
              <a:rPr lang="en-US" sz="2400" b="1" dirty="0">
                <a:solidFill>
                  <a:schemeClr val="bg1"/>
                </a:solidFill>
              </a:rPr>
              <a:t>Encoding of Input Message – [101]</a:t>
            </a:r>
            <a:endParaRPr lang="en-IN" sz="2400" b="1" dirty="0">
              <a:solidFill>
                <a:schemeClr val="bg1"/>
              </a:solidFill>
            </a:endParaRPr>
          </a:p>
        </p:txBody>
      </p:sp>
      <p:sp>
        <p:nvSpPr>
          <p:cNvPr id="7" name="Flowchart: Alternate Process 6">
            <a:extLst>
              <a:ext uri="{FF2B5EF4-FFF2-40B4-BE49-F238E27FC236}">
                <a16:creationId xmlns:a16="http://schemas.microsoft.com/office/drawing/2014/main" id="{FE93079D-623D-3812-DA19-2B2FFB649E51}"/>
              </a:ext>
            </a:extLst>
          </p:cNvPr>
          <p:cNvSpPr/>
          <p:nvPr/>
        </p:nvSpPr>
        <p:spPr>
          <a:xfrm>
            <a:off x="9555756" y="835262"/>
            <a:ext cx="606204" cy="461665"/>
          </a:xfrm>
          <a:prstGeom prst="flowChartAlternateProcess">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dirty="0"/>
          </a:p>
        </p:txBody>
      </p:sp>
      <p:sp>
        <p:nvSpPr>
          <p:cNvPr id="10" name="TextBox 9">
            <a:extLst>
              <a:ext uri="{FF2B5EF4-FFF2-40B4-BE49-F238E27FC236}">
                <a16:creationId xmlns:a16="http://schemas.microsoft.com/office/drawing/2014/main" id="{CE4714B0-2A85-94DB-4B3C-20D5EFD99956}"/>
              </a:ext>
            </a:extLst>
          </p:cNvPr>
          <p:cNvSpPr txBox="1"/>
          <p:nvPr/>
        </p:nvSpPr>
        <p:spPr>
          <a:xfrm>
            <a:off x="10550031" y="749779"/>
            <a:ext cx="1283041" cy="646331"/>
          </a:xfrm>
          <a:prstGeom prst="rect">
            <a:avLst/>
          </a:prstGeom>
          <a:noFill/>
        </p:spPr>
        <p:txBody>
          <a:bodyPr wrap="square" rtlCol="0">
            <a:spAutoFit/>
          </a:bodyPr>
          <a:lstStyle/>
          <a:p>
            <a:r>
              <a:rPr lang="en-US" b="1" dirty="0">
                <a:solidFill>
                  <a:schemeClr val="bg1"/>
                </a:solidFill>
              </a:rPr>
              <a:t>Linear Shift Register</a:t>
            </a:r>
            <a:endParaRPr lang="en-IN" b="1" dirty="0">
              <a:solidFill>
                <a:schemeClr val="bg1"/>
              </a:solidFill>
            </a:endParaRPr>
          </a:p>
        </p:txBody>
      </p:sp>
      <p:cxnSp>
        <p:nvCxnSpPr>
          <p:cNvPr id="12" name="Straight Arrow Connector 11">
            <a:extLst>
              <a:ext uri="{FF2B5EF4-FFF2-40B4-BE49-F238E27FC236}">
                <a16:creationId xmlns:a16="http://schemas.microsoft.com/office/drawing/2014/main" id="{1FB8AEEA-A0FD-51B8-062E-E5E2C73AC3D4}"/>
              </a:ext>
            </a:extLst>
          </p:cNvPr>
          <p:cNvCxnSpPr/>
          <p:nvPr/>
        </p:nvCxnSpPr>
        <p:spPr>
          <a:xfrm flipH="1">
            <a:off x="10209919" y="1058381"/>
            <a:ext cx="340112" cy="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2D3CE8ED-6D0F-9CF4-D703-09742B340596}"/>
              </a:ext>
            </a:extLst>
          </p:cNvPr>
          <p:cNvSpPr txBox="1"/>
          <p:nvPr/>
        </p:nvSpPr>
        <p:spPr>
          <a:xfrm>
            <a:off x="534355" y="2169431"/>
            <a:ext cx="8743805" cy="369332"/>
          </a:xfrm>
          <a:prstGeom prst="rect">
            <a:avLst/>
          </a:prstGeom>
          <a:noFill/>
        </p:spPr>
        <p:txBody>
          <a:bodyPr wrap="square" rtlCol="0">
            <a:spAutoFit/>
          </a:bodyPr>
          <a:lstStyle/>
          <a:p>
            <a:r>
              <a:rPr lang="en-US" dirty="0">
                <a:solidFill>
                  <a:schemeClr val="bg1"/>
                </a:solidFill>
              </a:rPr>
              <a:t>Extra zero bits were added to the input to flush the shift registers and generate the final output bits.</a:t>
            </a:r>
            <a:endParaRPr lang="en-IN" dirty="0">
              <a:solidFill>
                <a:schemeClr val="bg1"/>
              </a:solidFill>
            </a:endParaRPr>
          </a:p>
        </p:txBody>
      </p:sp>
      <p:sp>
        <p:nvSpPr>
          <p:cNvPr id="15" name="TextBox 14">
            <a:extLst>
              <a:ext uri="{FF2B5EF4-FFF2-40B4-BE49-F238E27FC236}">
                <a16:creationId xmlns:a16="http://schemas.microsoft.com/office/drawing/2014/main" id="{80E66B3D-764A-5601-87E4-BCB033CE0836}"/>
              </a:ext>
            </a:extLst>
          </p:cNvPr>
          <p:cNvSpPr txBox="1"/>
          <p:nvPr/>
        </p:nvSpPr>
        <p:spPr>
          <a:xfrm>
            <a:off x="2091504" y="2718617"/>
            <a:ext cx="1492659" cy="369332"/>
          </a:xfrm>
          <a:prstGeom prst="rect">
            <a:avLst/>
          </a:prstGeom>
          <a:noFill/>
        </p:spPr>
        <p:txBody>
          <a:bodyPr wrap="square" rtlCol="0">
            <a:spAutoFit/>
          </a:bodyPr>
          <a:lstStyle/>
          <a:p>
            <a:r>
              <a:rPr lang="en-US" dirty="0">
                <a:solidFill>
                  <a:schemeClr val="bg1"/>
                </a:solidFill>
              </a:rPr>
              <a:t>Input Message</a:t>
            </a:r>
            <a:endParaRPr lang="en-IN" dirty="0">
              <a:solidFill>
                <a:schemeClr val="bg1"/>
              </a:solidFill>
            </a:endParaRPr>
          </a:p>
        </p:txBody>
      </p:sp>
      <p:sp>
        <p:nvSpPr>
          <p:cNvPr id="16" name="TextBox 15">
            <a:extLst>
              <a:ext uri="{FF2B5EF4-FFF2-40B4-BE49-F238E27FC236}">
                <a16:creationId xmlns:a16="http://schemas.microsoft.com/office/drawing/2014/main" id="{375EF8CA-BB83-C887-32C3-C2296CC96BC1}"/>
              </a:ext>
            </a:extLst>
          </p:cNvPr>
          <p:cNvSpPr txBox="1"/>
          <p:nvPr/>
        </p:nvSpPr>
        <p:spPr>
          <a:xfrm>
            <a:off x="992770" y="3283091"/>
            <a:ext cx="3280095" cy="369332"/>
          </a:xfrm>
          <a:prstGeom prst="rect">
            <a:avLst/>
          </a:prstGeom>
          <a:noFill/>
        </p:spPr>
        <p:txBody>
          <a:bodyPr wrap="square" rtlCol="0">
            <a:spAutoFit/>
          </a:bodyPr>
          <a:lstStyle/>
          <a:p>
            <a:r>
              <a:rPr lang="en-US" dirty="0">
                <a:solidFill>
                  <a:schemeClr val="bg1"/>
                </a:solidFill>
              </a:rPr>
              <a:t>Input bit and Registers state</a:t>
            </a:r>
            <a:endParaRPr lang="en-IN" dirty="0">
              <a:solidFill>
                <a:schemeClr val="bg1"/>
              </a:solidFill>
            </a:endParaRPr>
          </a:p>
        </p:txBody>
      </p:sp>
      <p:sp>
        <p:nvSpPr>
          <p:cNvPr id="17" name="TextBox 16">
            <a:extLst>
              <a:ext uri="{FF2B5EF4-FFF2-40B4-BE49-F238E27FC236}">
                <a16:creationId xmlns:a16="http://schemas.microsoft.com/office/drawing/2014/main" id="{3092952C-381F-CABE-1C23-6C31C33D1786}"/>
              </a:ext>
            </a:extLst>
          </p:cNvPr>
          <p:cNvSpPr txBox="1"/>
          <p:nvPr/>
        </p:nvSpPr>
        <p:spPr>
          <a:xfrm>
            <a:off x="1390155" y="3899726"/>
            <a:ext cx="3506599" cy="369332"/>
          </a:xfrm>
          <a:prstGeom prst="rect">
            <a:avLst/>
          </a:prstGeom>
          <a:noFill/>
        </p:spPr>
        <p:txBody>
          <a:bodyPr wrap="square" rtlCol="0">
            <a:spAutoFit/>
          </a:bodyPr>
          <a:lstStyle/>
          <a:p>
            <a:r>
              <a:rPr lang="en-US" dirty="0">
                <a:solidFill>
                  <a:schemeClr val="bg1"/>
                </a:solidFill>
              </a:rPr>
              <a:t>Encoded message state</a:t>
            </a:r>
            <a:endParaRPr lang="en-IN" dirty="0">
              <a:solidFill>
                <a:schemeClr val="bg1"/>
              </a:solidFill>
            </a:endParaRPr>
          </a:p>
        </p:txBody>
      </p:sp>
      <p:sp>
        <p:nvSpPr>
          <p:cNvPr id="18" name="TextBox 17">
            <a:extLst>
              <a:ext uri="{FF2B5EF4-FFF2-40B4-BE49-F238E27FC236}">
                <a16:creationId xmlns:a16="http://schemas.microsoft.com/office/drawing/2014/main" id="{4004EFDC-19E0-1B81-9D50-9D18365F180F}"/>
              </a:ext>
            </a:extLst>
          </p:cNvPr>
          <p:cNvSpPr txBox="1"/>
          <p:nvPr/>
        </p:nvSpPr>
        <p:spPr>
          <a:xfrm>
            <a:off x="1045048" y="4429346"/>
            <a:ext cx="3280095" cy="369332"/>
          </a:xfrm>
          <a:prstGeom prst="rect">
            <a:avLst/>
          </a:prstGeom>
          <a:noFill/>
        </p:spPr>
        <p:txBody>
          <a:bodyPr wrap="square" rtlCol="0">
            <a:spAutoFit/>
          </a:bodyPr>
          <a:lstStyle/>
          <a:p>
            <a:r>
              <a:rPr lang="en-US" dirty="0">
                <a:solidFill>
                  <a:schemeClr val="bg1"/>
                </a:solidFill>
              </a:rPr>
              <a:t>Input bit and Registers state</a:t>
            </a:r>
            <a:endParaRPr lang="en-IN" dirty="0">
              <a:solidFill>
                <a:schemeClr val="bg1"/>
              </a:solidFill>
            </a:endParaRPr>
          </a:p>
        </p:txBody>
      </p:sp>
      <p:sp>
        <p:nvSpPr>
          <p:cNvPr id="20" name="TextBox 19">
            <a:extLst>
              <a:ext uri="{FF2B5EF4-FFF2-40B4-BE49-F238E27FC236}">
                <a16:creationId xmlns:a16="http://schemas.microsoft.com/office/drawing/2014/main" id="{062618D7-B824-EC39-3AE2-B17654ECE245}"/>
              </a:ext>
            </a:extLst>
          </p:cNvPr>
          <p:cNvSpPr txBox="1"/>
          <p:nvPr/>
        </p:nvSpPr>
        <p:spPr>
          <a:xfrm>
            <a:off x="1112160" y="5697867"/>
            <a:ext cx="3280095" cy="369332"/>
          </a:xfrm>
          <a:prstGeom prst="rect">
            <a:avLst/>
          </a:prstGeom>
          <a:noFill/>
        </p:spPr>
        <p:txBody>
          <a:bodyPr wrap="square" rtlCol="0">
            <a:spAutoFit/>
          </a:bodyPr>
          <a:lstStyle/>
          <a:p>
            <a:r>
              <a:rPr lang="en-US" dirty="0">
                <a:solidFill>
                  <a:schemeClr val="bg1"/>
                </a:solidFill>
              </a:rPr>
              <a:t>Input bit and Registers state</a:t>
            </a:r>
            <a:endParaRPr lang="en-IN" dirty="0">
              <a:solidFill>
                <a:schemeClr val="bg1"/>
              </a:solidFill>
            </a:endParaRPr>
          </a:p>
        </p:txBody>
      </p:sp>
      <p:sp>
        <p:nvSpPr>
          <p:cNvPr id="25" name="TextBox 24">
            <a:extLst>
              <a:ext uri="{FF2B5EF4-FFF2-40B4-BE49-F238E27FC236}">
                <a16:creationId xmlns:a16="http://schemas.microsoft.com/office/drawing/2014/main" id="{FB8E7032-ECEE-CB80-ED02-31B9EBAB9A38}"/>
              </a:ext>
            </a:extLst>
          </p:cNvPr>
          <p:cNvSpPr txBox="1"/>
          <p:nvPr/>
        </p:nvSpPr>
        <p:spPr>
          <a:xfrm>
            <a:off x="1390154" y="5051813"/>
            <a:ext cx="3506599" cy="369332"/>
          </a:xfrm>
          <a:prstGeom prst="rect">
            <a:avLst/>
          </a:prstGeom>
          <a:noFill/>
        </p:spPr>
        <p:txBody>
          <a:bodyPr wrap="square" rtlCol="0">
            <a:spAutoFit/>
          </a:bodyPr>
          <a:lstStyle/>
          <a:p>
            <a:r>
              <a:rPr lang="en-US" dirty="0">
                <a:solidFill>
                  <a:schemeClr val="bg1"/>
                </a:solidFill>
              </a:rPr>
              <a:t>Encoded message state</a:t>
            </a:r>
            <a:endParaRPr lang="en-IN" dirty="0">
              <a:solidFill>
                <a:schemeClr val="bg1"/>
              </a:solidFill>
            </a:endParaRPr>
          </a:p>
        </p:txBody>
      </p:sp>
      <p:sp>
        <p:nvSpPr>
          <p:cNvPr id="26" name="TextBox 25">
            <a:extLst>
              <a:ext uri="{FF2B5EF4-FFF2-40B4-BE49-F238E27FC236}">
                <a16:creationId xmlns:a16="http://schemas.microsoft.com/office/drawing/2014/main" id="{CE491DAE-912A-6941-7762-0D2FA239C9CF}"/>
              </a:ext>
            </a:extLst>
          </p:cNvPr>
          <p:cNvSpPr txBox="1"/>
          <p:nvPr/>
        </p:nvSpPr>
        <p:spPr>
          <a:xfrm>
            <a:off x="1464453" y="6246415"/>
            <a:ext cx="3506599" cy="369332"/>
          </a:xfrm>
          <a:prstGeom prst="rect">
            <a:avLst/>
          </a:prstGeom>
          <a:noFill/>
        </p:spPr>
        <p:txBody>
          <a:bodyPr wrap="square" rtlCol="0">
            <a:spAutoFit/>
          </a:bodyPr>
          <a:lstStyle/>
          <a:p>
            <a:r>
              <a:rPr lang="en-US" dirty="0">
                <a:solidFill>
                  <a:schemeClr val="bg1"/>
                </a:solidFill>
              </a:rPr>
              <a:t>Encoded message state</a:t>
            </a:r>
            <a:endParaRPr lang="en-IN" dirty="0">
              <a:solidFill>
                <a:schemeClr val="bg1"/>
              </a:solidFill>
            </a:endParaRPr>
          </a:p>
        </p:txBody>
      </p:sp>
      <p:sp>
        <p:nvSpPr>
          <p:cNvPr id="27" name="TextBox 26">
            <a:extLst>
              <a:ext uri="{FF2B5EF4-FFF2-40B4-BE49-F238E27FC236}">
                <a16:creationId xmlns:a16="http://schemas.microsoft.com/office/drawing/2014/main" id="{6F1CF651-6E45-FC98-E81E-B30DA93EA283}"/>
              </a:ext>
            </a:extLst>
          </p:cNvPr>
          <p:cNvSpPr txBox="1"/>
          <p:nvPr/>
        </p:nvSpPr>
        <p:spPr>
          <a:xfrm>
            <a:off x="-2744396" y="1271987"/>
            <a:ext cx="3280095" cy="369332"/>
          </a:xfrm>
          <a:prstGeom prst="rect">
            <a:avLst/>
          </a:prstGeom>
          <a:noFill/>
        </p:spPr>
        <p:txBody>
          <a:bodyPr wrap="square" rtlCol="0">
            <a:spAutoFit/>
          </a:bodyPr>
          <a:lstStyle/>
          <a:p>
            <a:r>
              <a:rPr lang="en-US" dirty="0">
                <a:solidFill>
                  <a:schemeClr val="bg1"/>
                </a:solidFill>
              </a:rPr>
              <a:t>Input bit and Registers state</a:t>
            </a:r>
            <a:endParaRPr lang="en-IN" dirty="0">
              <a:solidFill>
                <a:schemeClr val="bg1"/>
              </a:solidFill>
            </a:endParaRPr>
          </a:p>
        </p:txBody>
      </p:sp>
      <p:sp>
        <p:nvSpPr>
          <p:cNvPr id="28" name="TextBox 27">
            <a:extLst>
              <a:ext uri="{FF2B5EF4-FFF2-40B4-BE49-F238E27FC236}">
                <a16:creationId xmlns:a16="http://schemas.microsoft.com/office/drawing/2014/main" id="{235103EE-DD1F-9335-0F3A-E2A3C69F881F}"/>
              </a:ext>
            </a:extLst>
          </p:cNvPr>
          <p:cNvSpPr txBox="1"/>
          <p:nvPr/>
        </p:nvSpPr>
        <p:spPr>
          <a:xfrm>
            <a:off x="-2779896" y="2479545"/>
            <a:ext cx="3280095" cy="369332"/>
          </a:xfrm>
          <a:prstGeom prst="rect">
            <a:avLst/>
          </a:prstGeom>
          <a:noFill/>
        </p:spPr>
        <p:txBody>
          <a:bodyPr wrap="square" rtlCol="0">
            <a:spAutoFit/>
          </a:bodyPr>
          <a:lstStyle/>
          <a:p>
            <a:r>
              <a:rPr lang="en-US" dirty="0">
                <a:solidFill>
                  <a:schemeClr val="bg1"/>
                </a:solidFill>
              </a:rPr>
              <a:t>Input bit and Registers state</a:t>
            </a:r>
            <a:endParaRPr lang="en-IN" dirty="0">
              <a:solidFill>
                <a:schemeClr val="bg1"/>
              </a:solidFill>
            </a:endParaRPr>
          </a:p>
        </p:txBody>
      </p:sp>
      <p:sp>
        <p:nvSpPr>
          <p:cNvPr id="29" name="TextBox 28">
            <a:extLst>
              <a:ext uri="{FF2B5EF4-FFF2-40B4-BE49-F238E27FC236}">
                <a16:creationId xmlns:a16="http://schemas.microsoft.com/office/drawing/2014/main" id="{62003E14-7925-7B98-AD8D-299D1EF6F09B}"/>
              </a:ext>
            </a:extLst>
          </p:cNvPr>
          <p:cNvSpPr txBox="1"/>
          <p:nvPr/>
        </p:nvSpPr>
        <p:spPr>
          <a:xfrm>
            <a:off x="-2432845" y="3083324"/>
            <a:ext cx="3506599" cy="369332"/>
          </a:xfrm>
          <a:prstGeom prst="rect">
            <a:avLst/>
          </a:prstGeom>
          <a:noFill/>
        </p:spPr>
        <p:txBody>
          <a:bodyPr wrap="square" rtlCol="0">
            <a:spAutoFit/>
          </a:bodyPr>
          <a:lstStyle/>
          <a:p>
            <a:r>
              <a:rPr lang="en-US" dirty="0">
                <a:solidFill>
                  <a:schemeClr val="bg1"/>
                </a:solidFill>
              </a:rPr>
              <a:t>Final Encoded Message</a:t>
            </a:r>
            <a:endParaRPr lang="en-IN" dirty="0">
              <a:solidFill>
                <a:schemeClr val="bg1"/>
              </a:solidFill>
            </a:endParaRPr>
          </a:p>
        </p:txBody>
      </p:sp>
      <p:sp>
        <p:nvSpPr>
          <p:cNvPr id="30" name="TextBox 29">
            <a:extLst>
              <a:ext uri="{FF2B5EF4-FFF2-40B4-BE49-F238E27FC236}">
                <a16:creationId xmlns:a16="http://schemas.microsoft.com/office/drawing/2014/main" id="{E00CD961-16BC-47C8-178D-3D0038C76CDE}"/>
              </a:ext>
            </a:extLst>
          </p:cNvPr>
          <p:cNvSpPr txBox="1"/>
          <p:nvPr/>
        </p:nvSpPr>
        <p:spPr>
          <a:xfrm>
            <a:off x="-2432845" y="1870993"/>
            <a:ext cx="3506599" cy="369332"/>
          </a:xfrm>
          <a:prstGeom prst="rect">
            <a:avLst/>
          </a:prstGeom>
          <a:noFill/>
        </p:spPr>
        <p:txBody>
          <a:bodyPr wrap="square" rtlCol="0">
            <a:spAutoFit/>
          </a:bodyPr>
          <a:lstStyle/>
          <a:p>
            <a:r>
              <a:rPr lang="en-US" dirty="0">
                <a:solidFill>
                  <a:schemeClr val="bg1"/>
                </a:solidFill>
              </a:rPr>
              <a:t>Encoded message state</a:t>
            </a:r>
            <a:endParaRPr lang="en-IN" dirty="0">
              <a:solidFill>
                <a:schemeClr val="bg1"/>
              </a:solidFill>
            </a:endParaRPr>
          </a:p>
        </p:txBody>
      </p:sp>
      <p:pic>
        <p:nvPicPr>
          <p:cNvPr id="11" name="Picture 10">
            <a:extLst>
              <a:ext uri="{FF2B5EF4-FFF2-40B4-BE49-F238E27FC236}">
                <a16:creationId xmlns:a16="http://schemas.microsoft.com/office/drawing/2014/main" id="{26398B14-205C-192B-D4F8-889DF2E8791C}"/>
              </a:ext>
            </a:extLst>
          </p:cNvPr>
          <p:cNvPicPr>
            <a:picLocks noChangeAspect="1"/>
          </p:cNvPicPr>
          <p:nvPr/>
        </p:nvPicPr>
        <p:blipFill>
          <a:blip r:embed="rId6">
            <a:extLst>
              <a:ext uri="{28A0092B-C50C-407E-A947-70E740481C1C}">
                <a14:useLocalDpi xmlns:a14="http://schemas.microsoft.com/office/drawing/2010/main" val="0"/>
              </a:ext>
            </a:extLst>
          </a:blip>
          <a:srcRect t="-8727" b="7496"/>
          <a:stretch/>
        </p:blipFill>
        <p:spPr>
          <a:xfrm>
            <a:off x="3644183" y="2164670"/>
            <a:ext cx="8441061" cy="4680757"/>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F3FFFF-82D4-599E-2F11-9672E89A2499}"/>
                  </a:ext>
                </a:extLst>
              </p:cNvPr>
              <p:cNvSpPr txBox="1"/>
              <p:nvPr/>
            </p:nvSpPr>
            <p:spPr>
              <a:xfrm>
                <a:off x="555718" y="979453"/>
                <a:ext cx="8743805" cy="718017"/>
              </a:xfrm>
              <a:prstGeom prst="rect">
                <a:avLst/>
              </a:prstGeom>
              <a:noFill/>
            </p:spPr>
            <p:txBody>
              <a:bodyPr wrap="square" rtlCol="0">
                <a:spAutoFit/>
              </a:bodyPr>
              <a:lstStyle/>
              <a:p>
                <a:r>
                  <a:rPr lang="en-US" sz="2000" dirty="0">
                    <a:solidFill>
                      <a:schemeClr val="bg1"/>
                    </a:solidFill>
                  </a:rPr>
                  <a:t>For the constraint length 3 and code rate ½ </a:t>
                </a:r>
              </a:p>
              <a:p>
                <a:r>
                  <a:rPr lang="en-IN" sz="2000" dirty="0">
                    <a:solidFill>
                      <a:schemeClr val="bg1"/>
                    </a:solidFill>
                  </a:rPr>
                  <a:t>Output sequence </a:t>
                </a:r>
                <a14:m>
                  <m:oMath xmlns:m="http://schemas.openxmlformats.org/officeDocument/2006/math">
                    <m:sSub>
                      <m:sSubPr>
                        <m:ctrlPr>
                          <a:rPr lang="en-IN"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𝑋</m:t>
                        </m:r>
                      </m:e>
                      <m:sub>
                        <m:r>
                          <a:rPr lang="en-US" sz="2000" i="1">
                            <a:solidFill>
                              <a:schemeClr val="bg1"/>
                            </a:solidFill>
                            <a:latin typeface="Cambria Math" panose="02040503050406030204" pitchFamily="18" charset="0"/>
                          </a:rPr>
                          <m:t>1</m:t>
                        </m:r>
                      </m:sub>
                    </m:sSub>
                  </m:oMath>
                </a14:m>
                <a:r>
                  <a:rPr lang="en-IN" sz="2000" dirty="0">
                    <a:solidFill>
                      <a:schemeClr val="bg1"/>
                    </a:solidFill>
                  </a:rPr>
                  <a:t> </a:t>
                </a:r>
                <a14:m>
                  <m:oMath xmlns:m="http://schemas.openxmlformats.org/officeDocument/2006/math">
                    <m:sSub>
                      <m:sSubPr>
                        <m:ctrlPr>
                          <a:rPr lang="en-IN"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𝑋</m:t>
                        </m:r>
                      </m:e>
                      <m:sub>
                        <m:r>
                          <a:rPr lang="en-US" sz="2000" i="1">
                            <a:solidFill>
                              <a:schemeClr val="bg1"/>
                            </a:solidFill>
                            <a:latin typeface="Cambria Math" panose="02040503050406030204" pitchFamily="18" charset="0"/>
                          </a:rPr>
                          <m:t>2</m:t>
                        </m:r>
                      </m:sub>
                    </m:sSub>
                  </m:oMath>
                </a14:m>
                <a:r>
                  <a:rPr lang="en-IN" sz="2000" dirty="0">
                    <a:solidFill>
                      <a:schemeClr val="bg1"/>
                    </a:solidFill>
                  </a:rPr>
                  <a:t>                           </a:t>
                </a:r>
                <a14:m>
                  <m:oMath xmlns:m="http://schemas.openxmlformats.org/officeDocument/2006/math">
                    <m:sSub>
                      <m:sSubPr>
                        <m:ctrlPr>
                          <a:rPr lang="en-IN"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𝑋</m:t>
                        </m:r>
                      </m:e>
                      <m:sub>
                        <m:r>
                          <a:rPr lang="en-US" sz="2000" b="0" i="1" smtClean="0">
                            <a:solidFill>
                              <a:schemeClr val="bg1"/>
                            </a:solidFill>
                            <a:latin typeface="Cambria Math" panose="02040503050406030204" pitchFamily="18" charset="0"/>
                          </a:rPr>
                          <m:t>1</m:t>
                        </m:r>
                      </m:sub>
                    </m:sSub>
                  </m:oMath>
                </a14:m>
                <a:r>
                  <a:rPr lang="en-IN" sz="2000" dirty="0">
                    <a:solidFill>
                      <a:schemeClr val="bg1"/>
                    </a:solidFill>
                  </a:rPr>
                  <a:t>= </a:t>
                </a:r>
                <a14:m>
                  <m:oMath xmlns:m="http://schemas.openxmlformats.org/officeDocument/2006/math">
                    <m:sSubSup>
                      <m:sSubSupPr>
                        <m:ctrlPr>
                          <a:rPr lang="en-IN" sz="200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𝑢</m:t>
                        </m:r>
                      </m:e>
                      <m:sub>
                        <m:r>
                          <a:rPr lang="en-US" sz="2000" b="0" i="1" smtClean="0">
                            <a:solidFill>
                              <a:schemeClr val="bg1"/>
                            </a:solidFill>
                            <a:latin typeface="Cambria Math" panose="02040503050406030204" pitchFamily="18" charset="0"/>
                          </a:rPr>
                          <m:t>𝑙</m:t>
                        </m:r>
                      </m:sub>
                      <m:sup>
                        <m:r>
                          <a:rPr lang="en-US" sz="2000" b="0" i="1" smtClean="0">
                            <a:solidFill>
                              <a:schemeClr val="bg1"/>
                            </a:solidFill>
                            <a:latin typeface="Cambria Math" panose="02040503050406030204" pitchFamily="18" charset="0"/>
                          </a:rPr>
                          <m:t>𝑡</m:t>
                        </m:r>
                      </m:sup>
                    </m:sSubSup>
                    <m:r>
                      <a:rPr lang="en-IN" sz="2000" i="1">
                        <a:solidFill>
                          <a:schemeClr val="bg1"/>
                        </a:solidFill>
                        <a:latin typeface="Cambria Math" panose="02040503050406030204" pitchFamily="18" charset="0"/>
                        <a:ea typeface="Cambria Math" panose="02040503050406030204" pitchFamily="18" charset="0"/>
                      </a:rPr>
                      <m:t>+</m:t>
                    </m:r>
                    <m:sSubSup>
                      <m:sSubSupPr>
                        <m:ctrlPr>
                          <a:rPr lang="en-IN" sz="2000" i="1" smtClean="0">
                            <a:solidFill>
                              <a:schemeClr val="bg1"/>
                            </a:solidFill>
                            <a:latin typeface="Cambria Math" panose="02040503050406030204" pitchFamily="18" charset="0"/>
                            <a:ea typeface="Cambria Math" panose="02040503050406030204" pitchFamily="18" charset="0"/>
                          </a:rPr>
                        </m:ctrlPr>
                      </m:sSubSupPr>
                      <m:e>
                        <m:r>
                          <a:rPr lang="en-US" sz="2000" b="0" i="1" smtClean="0">
                            <a:solidFill>
                              <a:schemeClr val="bg1"/>
                            </a:solidFill>
                            <a:latin typeface="Cambria Math" panose="02040503050406030204" pitchFamily="18" charset="0"/>
                            <a:ea typeface="Cambria Math" panose="02040503050406030204" pitchFamily="18" charset="0"/>
                          </a:rPr>
                          <m:t>𝑢</m:t>
                        </m:r>
                      </m:e>
                      <m:sub>
                        <m:r>
                          <a:rPr lang="en-US" sz="2000" b="0" i="1" smtClean="0">
                            <a:solidFill>
                              <a:schemeClr val="bg1"/>
                            </a:solidFill>
                            <a:latin typeface="Cambria Math" panose="02040503050406030204" pitchFamily="18" charset="0"/>
                            <a:ea typeface="Cambria Math" panose="02040503050406030204" pitchFamily="18" charset="0"/>
                          </a:rPr>
                          <m:t>𝑙</m:t>
                        </m:r>
                        <m:r>
                          <a:rPr lang="en-US" sz="2000" b="0" i="1" smtClean="0">
                            <a:solidFill>
                              <a:schemeClr val="bg1"/>
                            </a:solidFill>
                            <a:latin typeface="Cambria Math" panose="02040503050406030204" pitchFamily="18" charset="0"/>
                            <a:ea typeface="Cambria Math" panose="02040503050406030204" pitchFamily="18" charset="0"/>
                          </a:rPr>
                          <m:t>−1</m:t>
                        </m:r>
                      </m:sub>
                      <m:sup>
                        <m:r>
                          <a:rPr lang="en-US" sz="2000" b="0" i="1" smtClean="0">
                            <a:solidFill>
                              <a:schemeClr val="bg1"/>
                            </a:solidFill>
                            <a:latin typeface="Cambria Math" panose="02040503050406030204" pitchFamily="18" charset="0"/>
                            <a:ea typeface="Cambria Math" panose="02040503050406030204" pitchFamily="18" charset="0"/>
                          </a:rPr>
                          <m:t>𝑡</m:t>
                        </m:r>
                      </m:sup>
                    </m:sSubSup>
                    <m:r>
                      <a:rPr lang="en-IN" sz="2000" i="1" smtClean="0">
                        <a:solidFill>
                          <a:schemeClr val="bg1"/>
                        </a:solidFill>
                        <a:latin typeface="Cambria Math" panose="02040503050406030204" pitchFamily="18" charset="0"/>
                        <a:ea typeface="Cambria Math" panose="02040503050406030204" pitchFamily="18" charset="0"/>
                      </a:rPr>
                      <m:t>+</m:t>
                    </m:r>
                    <m:sSubSup>
                      <m:sSubSupPr>
                        <m:ctrlPr>
                          <a:rPr lang="en-IN" sz="2000" i="1" smtClean="0">
                            <a:solidFill>
                              <a:schemeClr val="bg1"/>
                            </a:solidFill>
                            <a:latin typeface="Cambria Math" panose="02040503050406030204" pitchFamily="18" charset="0"/>
                            <a:ea typeface="Cambria Math" panose="02040503050406030204" pitchFamily="18" charset="0"/>
                          </a:rPr>
                        </m:ctrlPr>
                      </m:sSubSupPr>
                      <m:e>
                        <m:r>
                          <a:rPr lang="en-US" sz="2000" b="0" i="1" smtClean="0">
                            <a:solidFill>
                              <a:schemeClr val="bg1"/>
                            </a:solidFill>
                            <a:latin typeface="Cambria Math" panose="02040503050406030204" pitchFamily="18" charset="0"/>
                            <a:ea typeface="Cambria Math" panose="02040503050406030204" pitchFamily="18" charset="0"/>
                          </a:rPr>
                          <m:t>𝑢</m:t>
                        </m:r>
                      </m:e>
                      <m:sub>
                        <m:r>
                          <a:rPr lang="en-US" sz="2000" b="0" i="1" smtClean="0">
                            <a:solidFill>
                              <a:schemeClr val="bg1"/>
                            </a:solidFill>
                            <a:latin typeface="Cambria Math" panose="02040503050406030204" pitchFamily="18" charset="0"/>
                            <a:ea typeface="Cambria Math" panose="02040503050406030204" pitchFamily="18" charset="0"/>
                          </a:rPr>
                          <m:t>𝑙</m:t>
                        </m:r>
                        <m:r>
                          <a:rPr lang="en-US" sz="2000" b="0" i="1" smtClean="0">
                            <a:solidFill>
                              <a:schemeClr val="bg1"/>
                            </a:solidFill>
                            <a:latin typeface="Cambria Math" panose="02040503050406030204" pitchFamily="18" charset="0"/>
                            <a:ea typeface="Cambria Math" panose="02040503050406030204" pitchFamily="18" charset="0"/>
                          </a:rPr>
                          <m:t>−2</m:t>
                        </m:r>
                      </m:sub>
                      <m:sup>
                        <m:r>
                          <a:rPr lang="en-US" sz="2000" b="0" i="1" smtClean="0">
                            <a:solidFill>
                              <a:schemeClr val="bg1"/>
                            </a:solidFill>
                            <a:latin typeface="Cambria Math" panose="02040503050406030204" pitchFamily="18" charset="0"/>
                            <a:ea typeface="Cambria Math" panose="02040503050406030204" pitchFamily="18" charset="0"/>
                          </a:rPr>
                          <m:t>𝑡</m:t>
                        </m:r>
                      </m:sup>
                    </m:sSubSup>
                  </m:oMath>
                </a14:m>
                <a:r>
                  <a:rPr lang="en-IN" sz="2000" dirty="0">
                    <a:solidFill>
                      <a:schemeClr val="bg1"/>
                    </a:solidFill>
                  </a:rPr>
                  <a:t>                </a:t>
                </a:r>
                <a14:m>
                  <m:oMath xmlns:m="http://schemas.openxmlformats.org/officeDocument/2006/math">
                    <m:sSub>
                      <m:sSubPr>
                        <m:ctrlPr>
                          <a:rPr lang="en-IN"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𝑋</m:t>
                        </m:r>
                      </m:e>
                      <m:sub>
                        <m:r>
                          <a:rPr lang="en-US" sz="2000" b="0" i="1" smtClean="0">
                            <a:solidFill>
                              <a:schemeClr val="bg1"/>
                            </a:solidFill>
                            <a:latin typeface="Cambria Math" panose="02040503050406030204" pitchFamily="18" charset="0"/>
                          </a:rPr>
                          <m:t>2</m:t>
                        </m:r>
                      </m:sub>
                    </m:sSub>
                  </m:oMath>
                </a14:m>
                <a:r>
                  <a:rPr lang="en-IN" sz="2000" dirty="0">
                    <a:solidFill>
                      <a:schemeClr val="bg1"/>
                    </a:solidFill>
                  </a:rPr>
                  <a:t>= </a:t>
                </a:r>
                <a14:m>
                  <m:oMath xmlns:m="http://schemas.openxmlformats.org/officeDocument/2006/math">
                    <m:sSubSup>
                      <m:sSubSupPr>
                        <m:ctrlPr>
                          <a:rPr lang="en-IN" sz="2000" i="1">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𝑢</m:t>
                        </m:r>
                      </m:e>
                      <m:sub>
                        <m:r>
                          <a:rPr lang="en-US" sz="2000" i="1">
                            <a:solidFill>
                              <a:schemeClr val="bg1"/>
                            </a:solidFill>
                            <a:latin typeface="Cambria Math" panose="02040503050406030204" pitchFamily="18" charset="0"/>
                          </a:rPr>
                          <m:t>𝑙</m:t>
                        </m:r>
                      </m:sub>
                      <m:sup>
                        <m:r>
                          <a:rPr lang="en-US" sz="2000" i="1">
                            <a:solidFill>
                              <a:schemeClr val="bg1"/>
                            </a:solidFill>
                            <a:latin typeface="Cambria Math" panose="02040503050406030204" pitchFamily="18" charset="0"/>
                          </a:rPr>
                          <m:t>𝑡</m:t>
                        </m:r>
                      </m:sup>
                    </m:sSubSup>
                    <m:r>
                      <a:rPr lang="en-IN" sz="2000" i="1">
                        <a:solidFill>
                          <a:schemeClr val="bg1"/>
                        </a:solidFill>
                        <a:latin typeface="Cambria Math" panose="02040503050406030204" pitchFamily="18" charset="0"/>
                        <a:ea typeface="Cambria Math" panose="02040503050406030204" pitchFamily="18" charset="0"/>
                      </a:rPr>
                      <m:t>+</m:t>
                    </m:r>
                    <m:sSubSup>
                      <m:sSubSupPr>
                        <m:ctrlPr>
                          <a:rPr lang="en-IN" sz="2000" i="1">
                            <a:solidFill>
                              <a:schemeClr val="bg1"/>
                            </a:solidFill>
                            <a:latin typeface="Cambria Math" panose="02040503050406030204" pitchFamily="18" charset="0"/>
                            <a:ea typeface="Cambria Math" panose="02040503050406030204" pitchFamily="18" charset="0"/>
                          </a:rPr>
                        </m:ctrlPr>
                      </m:sSubSupPr>
                      <m:e>
                        <m:r>
                          <a:rPr lang="en-US" sz="2000" i="1">
                            <a:solidFill>
                              <a:schemeClr val="bg1"/>
                            </a:solidFill>
                            <a:latin typeface="Cambria Math" panose="02040503050406030204" pitchFamily="18" charset="0"/>
                            <a:ea typeface="Cambria Math" panose="02040503050406030204" pitchFamily="18" charset="0"/>
                          </a:rPr>
                          <m:t>𝑢</m:t>
                        </m:r>
                      </m:e>
                      <m:sub>
                        <m:r>
                          <a:rPr lang="en-US" sz="2000" i="1">
                            <a:solidFill>
                              <a:schemeClr val="bg1"/>
                            </a:solidFill>
                            <a:latin typeface="Cambria Math" panose="02040503050406030204" pitchFamily="18" charset="0"/>
                            <a:ea typeface="Cambria Math" panose="02040503050406030204" pitchFamily="18" charset="0"/>
                          </a:rPr>
                          <m:t>𝑙</m:t>
                        </m:r>
                        <m:r>
                          <a:rPr lang="en-US" sz="2000" i="1">
                            <a:solidFill>
                              <a:schemeClr val="bg1"/>
                            </a:solidFill>
                            <a:latin typeface="Cambria Math" panose="02040503050406030204" pitchFamily="18" charset="0"/>
                            <a:ea typeface="Cambria Math" panose="02040503050406030204" pitchFamily="18" charset="0"/>
                          </a:rPr>
                          <m:t>−2</m:t>
                        </m:r>
                      </m:sub>
                      <m:sup>
                        <m:r>
                          <a:rPr lang="en-US" sz="2000" i="1">
                            <a:solidFill>
                              <a:schemeClr val="bg1"/>
                            </a:solidFill>
                            <a:latin typeface="Cambria Math" panose="02040503050406030204" pitchFamily="18" charset="0"/>
                            <a:ea typeface="Cambria Math" panose="02040503050406030204" pitchFamily="18" charset="0"/>
                          </a:rPr>
                          <m:t>𝑡</m:t>
                        </m:r>
                      </m:sup>
                    </m:sSubSup>
                  </m:oMath>
                </a14:m>
                <a:r>
                  <a:rPr lang="en-IN" sz="2000" dirty="0">
                    <a:solidFill>
                      <a:schemeClr val="bg1"/>
                    </a:solidFill>
                  </a:rPr>
                  <a:t> </a:t>
                </a:r>
              </a:p>
            </p:txBody>
          </p:sp>
        </mc:Choice>
        <mc:Fallback xmlns="">
          <p:sp>
            <p:nvSpPr>
              <p:cNvPr id="19" name="TextBox 18">
                <a:extLst>
                  <a:ext uri="{FF2B5EF4-FFF2-40B4-BE49-F238E27FC236}">
                    <a16:creationId xmlns:a16="http://schemas.microsoft.com/office/drawing/2014/main" id="{F0F3FFFF-82D4-599E-2F11-9672E89A2499}"/>
                  </a:ext>
                </a:extLst>
              </p:cNvPr>
              <p:cNvSpPr txBox="1">
                <a:spLocks noRot="1" noChangeAspect="1" noMove="1" noResize="1" noEditPoints="1" noAdjustHandles="1" noChangeArrowheads="1" noChangeShapeType="1" noTextEdit="1"/>
              </p:cNvSpPr>
              <p:nvPr/>
            </p:nvSpPr>
            <p:spPr>
              <a:xfrm>
                <a:off x="555718" y="979453"/>
                <a:ext cx="8743805" cy="718017"/>
              </a:xfrm>
              <a:prstGeom prst="rect">
                <a:avLst/>
              </a:prstGeom>
              <a:blipFill>
                <a:blip r:embed="rId7"/>
                <a:stretch>
                  <a:fillRect l="-697" t="-5128" r="-1603" b="-15385"/>
                </a:stretch>
              </a:blipFill>
            </p:spPr>
            <p:txBody>
              <a:bodyPr/>
              <a:lstStyle/>
              <a:p>
                <a:r>
                  <a:rPr lang="en-IN">
                    <a:noFill/>
                  </a:rPr>
                  <a:t> </a:t>
                </a:r>
              </a:p>
            </p:txBody>
          </p:sp>
        </mc:Fallback>
      </mc:AlternateContent>
      <p:sp>
        <p:nvSpPr>
          <p:cNvPr id="31" name="TextBox 30">
            <a:extLst>
              <a:ext uri="{FF2B5EF4-FFF2-40B4-BE49-F238E27FC236}">
                <a16:creationId xmlns:a16="http://schemas.microsoft.com/office/drawing/2014/main" id="{3C6F77DB-6D84-14E6-176F-5B79467F64DD}"/>
              </a:ext>
            </a:extLst>
          </p:cNvPr>
          <p:cNvSpPr txBox="1"/>
          <p:nvPr/>
        </p:nvSpPr>
        <p:spPr>
          <a:xfrm>
            <a:off x="9534992" y="1570517"/>
            <a:ext cx="7510508" cy="646331"/>
          </a:xfrm>
          <a:prstGeom prst="rect">
            <a:avLst/>
          </a:prstGeom>
          <a:noFill/>
        </p:spPr>
        <p:txBody>
          <a:bodyPr wrap="square">
            <a:spAutoFit/>
          </a:bodyPr>
          <a:lstStyle/>
          <a:p>
            <a:r>
              <a:rPr lang="en-IN" sz="1800" dirty="0">
                <a:solidFill>
                  <a:schemeClr val="bg1"/>
                </a:solidFill>
                <a:latin typeface="Darker Grotesque SemiBold" pitchFamily="2" charset="0"/>
              </a:rPr>
              <a:t>g</a:t>
            </a:r>
            <a:r>
              <a:rPr lang="en-IN" sz="1800" baseline="-25000" dirty="0">
                <a:solidFill>
                  <a:schemeClr val="bg1"/>
                </a:solidFill>
                <a:latin typeface="Darker Grotesque SemiBold" pitchFamily="2" charset="0"/>
              </a:rPr>
              <a:t>1 </a:t>
            </a:r>
            <a:r>
              <a:rPr lang="en-IN" sz="1800" dirty="0">
                <a:solidFill>
                  <a:schemeClr val="bg1"/>
                </a:solidFill>
                <a:latin typeface="Darker Grotesque SemiBold" pitchFamily="2" charset="0"/>
              </a:rPr>
              <a:t>= 5</a:t>
            </a:r>
            <a:r>
              <a:rPr lang="en-IN" sz="1800" baseline="-25000" dirty="0">
                <a:solidFill>
                  <a:schemeClr val="bg1"/>
                </a:solidFill>
                <a:latin typeface="Darker Grotesque SemiBold" pitchFamily="2" charset="0"/>
              </a:rPr>
              <a:t> 8</a:t>
            </a:r>
            <a:r>
              <a:rPr lang="en-IN" sz="1800" dirty="0">
                <a:solidFill>
                  <a:schemeClr val="bg1"/>
                </a:solidFill>
                <a:latin typeface="Darker Grotesque SemiBold" pitchFamily="2" charset="0"/>
              </a:rPr>
              <a:t> = 101</a:t>
            </a:r>
            <a:r>
              <a:rPr lang="en-IN" sz="1800" baseline="-25000" dirty="0">
                <a:solidFill>
                  <a:schemeClr val="bg1"/>
                </a:solidFill>
                <a:latin typeface="Darker Grotesque SemiBold" pitchFamily="2" charset="0"/>
              </a:rPr>
              <a:t> 2</a:t>
            </a:r>
          </a:p>
          <a:p>
            <a:r>
              <a:rPr lang="en-IN" sz="1800" baseline="-25000" dirty="0">
                <a:solidFill>
                  <a:schemeClr val="bg1"/>
                </a:solidFill>
                <a:latin typeface="Darker Grotesque SemiBold" pitchFamily="2" charset="0"/>
              </a:rPr>
              <a:t> </a:t>
            </a:r>
            <a:r>
              <a:rPr lang="en-IN" sz="1800" dirty="0">
                <a:solidFill>
                  <a:schemeClr val="bg1"/>
                </a:solidFill>
                <a:latin typeface="Darker Grotesque SemiBold" pitchFamily="2" charset="0"/>
              </a:rPr>
              <a:t>g</a:t>
            </a:r>
            <a:r>
              <a:rPr lang="en-IN" sz="1800" baseline="-25000" dirty="0">
                <a:solidFill>
                  <a:schemeClr val="bg1"/>
                </a:solidFill>
                <a:latin typeface="Darker Grotesque SemiBold" pitchFamily="2" charset="0"/>
              </a:rPr>
              <a:t>2 </a:t>
            </a:r>
            <a:r>
              <a:rPr lang="en-IN" sz="1800" dirty="0">
                <a:solidFill>
                  <a:schemeClr val="bg1"/>
                </a:solidFill>
                <a:latin typeface="Darker Grotesque SemiBold" pitchFamily="2" charset="0"/>
              </a:rPr>
              <a:t>= 7</a:t>
            </a:r>
            <a:r>
              <a:rPr lang="en-IN" sz="1800" baseline="-25000" dirty="0">
                <a:solidFill>
                  <a:schemeClr val="bg1"/>
                </a:solidFill>
                <a:latin typeface="Darker Grotesque SemiBold" pitchFamily="2" charset="0"/>
              </a:rPr>
              <a:t> 8</a:t>
            </a:r>
            <a:r>
              <a:rPr lang="en-IN" sz="1800" dirty="0">
                <a:solidFill>
                  <a:schemeClr val="bg1"/>
                </a:solidFill>
                <a:latin typeface="Darker Grotesque SemiBold" pitchFamily="2" charset="0"/>
              </a:rPr>
              <a:t> = 111</a:t>
            </a:r>
            <a:r>
              <a:rPr lang="en-IN" sz="1800" baseline="-25000" dirty="0">
                <a:solidFill>
                  <a:schemeClr val="bg1"/>
                </a:solidFill>
                <a:latin typeface="Darker Grotesque SemiBold" pitchFamily="2" charset="0"/>
              </a:rPr>
              <a:t> 2</a:t>
            </a:r>
            <a:endParaRPr lang="en-IN" sz="1800" dirty="0">
              <a:solidFill>
                <a:schemeClr val="bg1"/>
              </a:solidFill>
              <a:latin typeface="Darker Grotesque SemiBold" pitchFamily="2" charset="0"/>
            </a:endParaRPr>
          </a:p>
        </p:txBody>
      </p:sp>
    </p:spTree>
    <p:extLst>
      <p:ext uri="{BB962C8B-B14F-4D97-AF65-F5344CB8AC3E}">
        <p14:creationId xmlns:p14="http://schemas.microsoft.com/office/powerpoint/2010/main" val="9939111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
        <p:cNvGrpSpPr/>
        <p:nvPr/>
      </p:nvGrpSpPr>
      <p:grpSpPr>
        <a:xfrm>
          <a:off x="0" y="0"/>
          <a:ext cx="0" cy="0"/>
          <a:chOff x="0" y="0"/>
          <a:chExt cx="0" cy="0"/>
        </a:xfrm>
      </p:grpSpPr>
      <p:sp useBgFill="1">
        <p:nvSpPr>
          <p:cNvPr id="11" name="!!mission_big">
            <a:extLst>
              <a:ext uri="{FF2B5EF4-FFF2-40B4-BE49-F238E27FC236}">
                <a16:creationId xmlns:a16="http://schemas.microsoft.com/office/drawing/2014/main" id="{6001EAF3-99DE-071D-640E-27373C22F4EC}"/>
              </a:ext>
            </a:extLst>
          </p:cNvPr>
          <p:cNvSpPr/>
          <p:nvPr/>
        </p:nvSpPr>
        <p:spPr>
          <a:xfrm>
            <a:off x="2276554"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4" name="!!problem_big">
            <a:extLst>
              <a:ext uri="{FF2B5EF4-FFF2-40B4-BE49-F238E27FC236}">
                <a16:creationId xmlns:a16="http://schemas.microsoft.com/office/drawing/2014/main" id="{41CA0059-60D2-6D7F-A447-1DBBEF5018AE}"/>
              </a:ext>
            </a:extLst>
          </p:cNvPr>
          <p:cNvSpPr/>
          <p:nvPr/>
        </p:nvSpPr>
        <p:spPr>
          <a:xfrm>
            <a:off x="3255545" y="3364259"/>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5" name="!!solution_big">
            <a:extLst>
              <a:ext uri="{FF2B5EF4-FFF2-40B4-BE49-F238E27FC236}">
                <a16:creationId xmlns:a16="http://schemas.microsoft.com/office/drawing/2014/main" id="{01485104-FBE1-6D05-D1EB-C70693B8A671}"/>
              </a:ext>
            </a:extLst>
          </p:cNvPr>
          <p:cNvSpPr/>
          <p:nvPr/>
        </p:nvSpPr>
        <p:spPr>
          <a:xfrm>
            <a:off x="4234537"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mc:AlternateContent xmlns:mc="http://schemas.openxmlformats.org/markup-compatibility/2006" xmlns:psez="http://schemas.microsoft.com/office/powerpoint/2016/sectionzoom">
        <mc:Choice Requires="psez">
          <p:graphicFrame>
            <p:nvGraphicFramePr>
              <p:cNvPr id="54" name="Section Zoom 53">
                <a:extLst>
                  <a:ext uri="{FF2B5EF4-FFF2-40B4-BE49-F238E27FC236}">
                    <a16:creationId xmlns:a16="http://schemas.microsoft.com/office/drawing/2014/main" id="{DBC6B9C2-6600-0373-E3D5-6E3846853C35}"/>
                  </a:ext>
                </a:extLst>
              </p:cNvPr>
              <p:cNvGraphicFramePr>
                <a:graphicFrameLocks noChangeAspect="1"/>
              </p:cNvGraphicFramePr>
              <p:nvPr>
                <p:extLst>
                  <p:ext uri="{D42A27DB-BD31-4B8C-83A1-F6EECF244321}">
                    <p14:modId xmlns:p14="http://schemas.microsoft.com/office/powerpoint/2010/main" val="4008103260"/>
                  </p:ext>
                </p:extLst>
              </p:nvPr>
            </p:nvGraphicFramePr>
            <p:xfrm>
              <a:off x="2384809" y="2440294"/>
              <a:ext cx="1205890" cy="678314"/>
            </p:xfrm>
            <a:graphic>
              <a:graphicData uri="http://schemas.microsoft.com/office/powerpoint/2016/sectionzoom">
                <psez:sectionZm>
                  <psez:sectionZmObj sectionId="{88495344-40FB-4841-99CC-E364E4B3FA60}">
                    <psez:zmPr id="{2045F387-F9C1-4234-AB40-2F706D3FBEEE}" transitionDur="1000" showBg="0">
                      <p166:blipFill xmlns:p166="http://schemas.microsoft.com/office/powerpoint/2016/6/main">
                        <a:blip r:embed="rId5"/>
                        <a:stretch>
                          <a:fillRect/>
                        </a:stretch>
                      </p166:blipFill>
                      <p166:spPr xmlns:p166="http://schemas.microsoft.com/office/powerpoint/2016/6/main">
                        <a:xfrm>
                          <a:off x="0" y="0"/>
                          <a:ext cx="1205890" cy="678314"/>
                        </a:xfrm>
                        <a:prstGeom prst="rect">
                          <a:avLst/>
                        </a:prstGeom>
                        <a:ln w="3175">
                          <a:noFill/>
                        </a:ln>
                      </p166:spPr>
                    </psez:zmPr>
                  </psez:sectionZmObj>
                </psez:sectionZm>
              </a:graphicData>
            </a:graphic>
          </p:graphicFrame>
        </mc:Choice>
        <mc:Fallback xmlns="">
          <p:pic>
            <p:nvPicPr>
              <p:cNvPr id="54" name="Section Zoom 53">
                <a:hlinkClick r:id="rId6" action="ppaction://hlinksldjump"/>
                <a:extLst>
                  <a:ext uri="{FF2B5EF4-FFF2-40B4-BE49-F238E27FC236}">
                    <a16:creationId xmlns:a16="http://schemas.microsoft.com/office/drawing/2014/main" id="{DBC6B9C2-6600-0373-E3D5-6E3846853C35}"/>
                  </a:ext>
                </a:extLst>
              </p:cNvPr>
              <p:cNvPicPr>
                <a:picLocks noGrp="1" noRot="1" noChangeAspect="1" noMove="1" noResize="1" noEditPoints="1" noAdjustHandles="1" noChangeArrowheads="1" noChangeShapeType="1"/>
              </p:cNvPicPr>
              <p:nvPr/>
            </p:nvPicPr>
            <p:blipFill>
              <a:blip r:embed="rId7"/>
              <a:stretch>
                <a:fillRect/>
              </a:stretch>
            </p:blipFill>
            <p:spPr>
              <a:xfrm>
                <a:off x="2384809" y="2440294"/>
                <a:ext cx="1205890" cy="678314"/>
              </a:xfrm>
              <a:prstGeom prst="rect">
                <a:avLst/>
              </a:prstGeom>
              <a:ln w="3175">
                <a:noFill/>
              </a:ln>
            </p:spPr>
          </p:pic>
        </mc:Fallback>
      </mc:AlternateContent>
      <p:sp useBgFill="1">
        <p:nvSpPr>
          <p:cNvPr id="21" name="!!potential_big">
            <a:extLst>
              <a:ext uri="{FF2B5EF4-FFF2-40B4-BE49-F238E27FC236}">
                <a16:creationId xmlns:a16="http://schemas.microsoft.com/office/drawing/2014/main" id="{451ADC09-786B-7817-12A7-45589629C4FD}"/>
              </a:ext>
            </a:extLst>
          </p:cNvPr>
          <p:cNvSpPr/>
          <p:nvPr/>
        </p:nvSpPr>
        <p:spPr>
          <a:xfrm>
            <a:off x="5213528" y="3364259"/>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29" name="!!model_big">
            <a:extLst>
              <a:ext uri="{FF2B5EF4-FFF2-40B4-BE49-F238E27FC236}">
                <a16:creationId xmlns:a16="http://schemas.microsoft.com/office/drawing/2014/main" id="{D0B663A2-5250-7360-D77D-BA82684250B9}"/>
              </a:ext>
            </a:extLst>
          </p:cNvPr>
          <p:cNvSpPr/>
          <p:nvPr/>
        </p:nvSpPr>
        <p:spPr>
          <a:xfrm>
            <a:off x="6192520"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40" name="!!growth_big">
            <a:extLst>
              <a:ext uri="{FF2B5EF4-FFF2-40B4-BE49-F238E27FC236}">
                <a16:creationId xmlns:a16="http://schemas.microsoft.com/office/drawing/2014/main" id="{1E4D5046-D93E-1283-7C95-8297912863DF}"/>
              </a:ext>
            </a:extLst>
          </p:cNvPr>
          <p:cNvSpPr/>
          <p:nvPr/>
        </p:nvSpPr>
        <p:spPr>
          <a:xfrm>
            <a:off x="7171511" y="3364259"/>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51" name="!!finanvials_big">
            <a:extLst>
              <a:ext uri="{FF2B5EF4-FFF2-40B4-BE49-F238E27FC236}">
                <a16:creationId xmlns:a16="http://schemas.microsoft.com/office/drawing/2014/main" id="{C1A01352-BCE7-17AB-4430-ACC0B0082F50}"/>
              </a:ext>
            </a:extLst>
          </p:cNvPr>
          <p:cNvSpPr/>
          <p:nvPr/>
        </p:nvSpPr>
        <p:spPr>
          <a:xfrm>
            <a:off x="8150503" y="1994640"/>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52" name="!!team_big">
            <a:extLst>
              <a:ext uri="{FF2B5EF4-FFF2-40B4-BE49-F238E27FC236}">
                <a16:creationId xmlns:a16="http://schemas.microsoft.com/office/drawing/2014/main" id="{B302DE39-6CAA-0299-5B01-34FB4ACE7015}"/>
              </a:ext>
            </a:extLst>
          </p:cNvPr>
          <p:cNvSpPr/>
          <p:nvPr/>
        </p:nvSpPr>
        <p:spPr>
          <a:xfrm>
            <a:off x="9228125" y="341248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p:nvSpPr>
          <p:cNvPr id="76" name="Slide Title">
            <a:extLst>
              <a:ext uri="{FF2B5EF4-FFF2-40B4-BE49-F238E27FC236}">
                <a16:creationId xmlns:a16="http://schemas.microsoft.com/office/drawing/2014/main" id="{F1C16585-D5BD-D317-3939-4561F6529330}"/>
              </a:ext>
            </a:extLst>
          </p:cNvPr>
          <p:cNvSpPr txBox="1"/>
          <p:nvPr/>
        </p:nvSpPr>
        <p:spPr>
          <a:xfrm>
            <a:off x="5408633" y="290756"/>
            <a:ext cx="1374735" cy="670633"/>
          </a:xfrm>
          <a:prstGeom prst="rect">
            <a:avLst/>
          </a:prstGeom>
          <a:noFill/>
        </p:spPr>
        <p:txBody>
          <a:bodyPr wrap="none" lIns="0">
            <a:spAutoFit/>
          </a:bodyPr>
          <a:lstStyle>
            <a:defPPr>
              <a:defRPr lang="en-US"/>
            </a:defPPr>
            <a:lvl1pPr algn="ctr">
              <a:defRPr sz="5400">
                <a:solidFill>
                  <a:schemeClr val="bg1"/>
                </a:solidFill>
                <a:latin typeface="Orbitron Black" pitchFamily="2" charset="0"/>
              </a:defRPr>
            </a:lvl1pPr>
          </a:lstStyle>
          <a:p>
            <a:pPr marL="0" marR="0" lvl="0" indent="0" defTabSz="914400" rtl="0" eaLnBrk="1" fontAlgn="auto" latinLnBrk="0" hangingPunct="1">
              <a:lnSpc>
                <a:spcPct val="55357"/>
              </a:lnSpc>
              <a:spcBef>
                <a:spcPts val="0"/>
              </a:spcBef>
              <a:spcAft>
                <a:spcPts val="0"/>
              </a:spcAft>
              <a:buClrTx/>
              <a:buSzTx/>
              <a:buFontTx/>
              <a:buNone/>
              <a:tabLst/>
              <a:defRPr/>
            </a:pPr>
            <a:r>
              <a:rPr kumimoji="0" lang="en-US" sz="32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Table of</a:t>
            </a:r>
          </a:p>
          <a:p>
            <a:pPr marL="0" marR="0" lvl="0" indent="0" defTabSz="914400" rtl="0" eaLnBrk="1" fontAlgn="auto" latinLnBrk="0" hangingPunct="1">
              <a:lnSpc>
                <a:spcPct val="55357"/>
              </a:lnSpc>
              <a:spcBef>
                <a:spcPts val="0"/>
              </a:spcBef>
              <a:spcAft>
                <a:spcPts val="0"/>
              </a:spcAft>
              <a:buClrTx/>
              <a:buSzTx/>
              <a:buFontTx/>
              <a:buNone/>
              <a:tabLst/>
              <a:defRPr/>
            </a:pPr>
            <a:r>
              <a:rPr kumimoji="0" lang="en-US" sz="28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rPr>
              <a:t>Contents</a:t>
            </a:r>
            <a:r>
              <a:rPr kumimoji="0" lang="en-US" sz="32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 </a:t>
            </a:r>
            <a:endParaRPr kumimoji="0" lang="en-US" sz="32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endParaRPr>
          </a:p>
        </p:txBody>
      </p:sp>
      <p:grpSp>
        <p:nvGrpSpPr>
          <p:cNvPr id="77" name="!!mission">
            <a:extLst>
              <a:ext uri="{FF2B5EF4-FFF2-40B4-BE49-F238E27FC236}">
                <a16:creationId xmlns:a16="http://schemas.microsoft.com/office/drawing/2014/main" id="{4D0C00DC-150A-FD9D-4EE1-B24D3FCF6B7B}"/>
              </a:ext>
            </a:extLst>
          </p:cNvPr>
          <p:cNvGrpSpPr/>
          <p:nvPr/>
        </p:nvGrpSpPr>
        <p:grpSpPr>
          <a:xfrm>
            <a:off x="2733961" y="1867721"/>
            <a:ext cx="507586" cy="507586"/>
            <a:chOff x="1700837" y="1711757"/>
            <a:chExt cx="507586" cy="507586"/>
          </a:xfrm>
        </p:grpSpPr>
        <p:sp useBgFill="1">
          <p:nvSpPr>
            <p:cNvPr id="78" name="Oval 77">
              <a:extLst>
                <a:ext uri="{FF2B5EF4-FFF2-40B4-BE49-F238E27FC236}">
                  <a16:creationId xmlns:a16="http://schemas.microsoft.com/office/drawing/2014/main" id="{C9B6FF81-6FE6-C909-6253-D0FEA76AB50A}"/>
                </a:ext>
              </a:extLst>
            </p:cNvPr>
            <p:cNvSpPr/>
            <p:nvPr/>
          </p:nvSpPr>
          <p:spPr>
            <a:xfrm>
              <a:off x="1700837" y="1711757"/>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79" name="Graphic 78">
              <a:extLst>
                <a:ext uri="{FF2B5EF4-FFF2-40B4-BE49-F238E27FC236}">
                  <a16:creationId xmlns:a16="http://schemas.microsoft.com/office/drawing/2014/main" id="{800F1B16-217C-9DC0-72A3-A42F923309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28630" y="1839550"/>
              <a:ext cx="252000" cy="252000"/>
            </a:xfrm>
            <a:prstGeom prst="rect">
              <a:avLst/>
            </a:prstGeom>
          </p:spPr>
        </p:pic>
      </p:grpSp>
      <p:grpSp>
        <p:nvGrpSpPr>
          <p:cNvPr id="80" name="!!problem">
            <a:extLst>
              <a:ext uri="{FF2B5EF4-FFF2-40B4-BE49-F238E27FC236}">
                <a16:creationId xmlns:a16="http://schemas.microsoft.com/office/drawing/2014/main" id="{9B6C9727-7E1C-F116-6F90-1D7429A07540}"/>
              </a:ext>
            </a:extLst>
          </p:cNvPr>
          <p:cNvGrpSpPr/>
          <p:nvPr/>
        </p:nvGrpSpPr>
        <p:grpSpPr>
          <a:xfrm>
            <a:off x="3712953" y="4482692"/>
            <a:ext cx="507586" cy="507586"/>
            <a:chOff x="2240169" y="4083721"/>
            <a:chExt cx="507586" cy="507586"/>
          </a:xfrm>
        </p:grpSpPr>
        <p:sp useBgFill="1">
          <p:nvSpPr>
            <p:cNvPr id="81" name="Oval 80">
              <a:extLst>
                <a:ext uri="{FF2B5EF4-FFF2-40B4-BE49-F238E27FC236}">
                  <a16:creationId xmlns:a16="http://schemas.microsoft.com/office/drawing/2014/main" id="{98463B26-6FCE-4CAB-7C5B-843FA4A386F2}"/>
                </a:ext>
              </a:extLst>
            </p:cNvPr>
            <p:cNvSpPr/>
            <p:nvPr/>
          </p:nvSpPr>
          <p:spPr>
            <a:xfrm>
              <a:off x="2240169" y="4083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2" name="Graphic 81">
              <a:extLst>
                <a:ext uri="{FF2B5EF4-FFF2-40B4-BE49-F238E27FC236}">
                  <a16:creationId xmlns:a16="http://schemas.microsoft.com/office/drawing/2014/main" id="{875A70AF-DD72-53CD-B890-AA5606A5DC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7962" y="4211514"/>
              <a:ext cx="252000" cy="252000"/>
            </a:xfrm>
            <a:prstGeom prst="rect">
              <a:avLst/>
            </a:prstGeom>
          </p:spPr>
        </p:pic>
      </p:grpSp>
      <p:grpSp>
        <p:nvGrpSpPr>
          <p:cNvPr id="83" name="!!solution">
            <a:extLst>
              <a:ext uri="{FF2B5EF4-FFF2-40B4-BE49-F238E27FC236}">
                <a16:creationId xmlns:a16="http://schemas.microsoft.com/office/drawing/2014/main" id="{02C93F58-6DE8-870C-D1AE-B70C074E0601}"/>
              </a:ext>
            </a:extLst>
          </p:cNvPr>
          <p:cNvGrpSpPr/>
          <p:nvPr/>
        </p:nvGrpSpPr>
        <p:grpSpPr>
          <a:xfrm>
            <a:off x="4693814" y="1867721"/>
            <a:ext cx="507586" cy="507586"/>
            <a:chOff x="3825777" y="2263184"/>
            <a:chExt cx="507586" cy="507586"/>
          </a:xfrm>
        </p:grpSpPr>
        <p:sp useBgFill="1">
          <p:nvSpPr>
            <p:cNvPr id="84" name="Oval 83">
              <a:extLst>
                <a:ext uri="{FF2B5EF4-FFF2-40B4-BE49-F238E27FC236}">
                  <a16:creationId xmlns:a16="http://schemas.microsoft.com/office/drawing/2014/main" id="{0F414691-D85D-55A6-6399-3CD06D7FCFFF}"/>
                </a:ext>
              </a:extLst>
            </p:cNvPr>
            <p:cNvSpPr/>
            <p:nvPr/>
          </p:nvSpPr>
          <p:spPr>
            <a:xfrm>
              <a:off x="3825777" y="2263184"/>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5" name="Graphic 84">
              <a:extLst>
                <a:ext uri="{FF2B5EF4-FFF2-40B4-BE49-F238E27FC236}">
                  <a16:creationId xmlns:a16="http://schemas.microsoft.com/office/drawing/2014/main" id="{5CF24868-AC3E-1F7F-E655-7F620EAAA3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3570" y="2390977"/>
              <a:ext cx="252000" cy="252000"/>
            </a:xfrm>
            <a:prstGeom prst="rect">
              <a:avLst/>
            </a:prstGeom>
          </p:spPr>
        </p:pic>
      </p:grpSp>
      <p:grpSp>
        <p:nvGrpSpPr>
          <p:cNvPr id="86" name="!!potential">
            <a:extLst>
              <a:ext uri="{FF2B5EF4-FFF2-40B4-BE49-F238E27FC236}">
                <a16:creationId xmlns:a16="http://schemas.microsoft.com/office/drawing/2014/main" id="{76D5D0DE-AA33-7B2C-C884-B10D4689429A}"/>
              </a:ext>
            </a:extLst>
          </p:cNvPr>
          <p:cNvGrpSpPr/>
          <p:nvPr/>
        </p:nvGrpSpPr>
        <p:grpSpPr>
          <a:xfrm>
            <a:off x="5670935" y="4480477"/>
            <a:ext cx="507586" cy="507586"/>
            <a:chOff x="4797684" y="4481585"/>
            <a:chExt cx="507586" cy="507586"/>
          </a:xfrm>
        </p:grpSpPr>
        <p:sp useBgFill="1">
          <p:nvSpPr>
            <p:cNvPr id="87" name="Oval 86">
              <a:extLst>
                <a:ext uri="{FF2B5EF4-FFF2-40B4-BE49-F238E27FC236}">
                  <a16:creationId xmlns:a16="http://schemas.microsoft.com/office/drawing/2014/main" id="{00A96CE1-5985-A4D9-DABC-EA7FB44BC0CC}"/>
                </a:ext>
              </a:extLst>
            </p:cNvPr>
            <p:cNvSpPr/>
            <p:nvPr/>
          </p:nvSpPr>
          <p:spPr>
            <a:xfrm>
              <a:off x="4797684"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8" name="Graphic 87">
              <a:extLst>
                <a:ext uri="{FF2B5EF4-FFF2-40B4-BE49-F238E27FC236}">
                  <a16:creationId xmlns:a16="http://schemas.microsoft.com/office/drawing/2014/main" id="{2A1CE0DD-DACD-661A-1B04-6016859A9D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477" y="4609378"/>
              <a:ext cx="252000" cy="252000"/>
            </a:xfrm>
            <a:prstGeom prst="rect">
              <a:avLst/>
            </a:prstGeom>
          </p:spPr>
        </p:pic>
      </p:grpSp>
      <p:grpSp>
        <p:nvGrpSpPr>
          <p:cNvPr id="89" name="!!model">
            <a:extLst>
              <a:ext uri="{FF2B5EF4-FFF2-40B4-BE49-F238E27FC236}">
                <a16:creationId xmlns:a16="http://schemas.microsoft.com/office/drawing/2014/main" id="{566EDD2E-22AC-6031-0455-A2B2DCCA440F}"/>
              </a:ext>
            </a:extLst>
          </p:cNvPr>
          <p:cNvGrpSpPr/>
          <p:nvPr/>
        </p:nvGrpSpPr>
        <p:grpSpPr>
          <a:xfrm>
            <a:off x="6649927" y="1867721"/>
            <a:ext cx="507586" cy="507586"/>
            <a:chOff x="5832785" y="1868829"/>
            <a:chExt cx="507586" cy="507586"/>
          </a:xfrm>
        </p:grpSpPr>
        <p:sp useBgFill="1">
          <p:nvSpPr>
            <p:cNvPr id="90" name="Oval 89">
              <a:extLst>
                <a:ext uri="{FF2B5EF4-FFF2-40B4-BE49-F238E27FC236}">
                  <a16:creationId xmlns:a16="http://schemas.microsoft.com/office/drawing/2014/main" id="{388129E3-63DA-5454-7CF3-03B8C87AAE37}"/>
                </a:ext>
              </a:extLst>
            </p:cNvPr>
            <p:cNvSpPr/>
            <p:nvPr/>
          </p:nvSpPr>
          <p:spPr>
            <a:xfrm>
              <a:off x="5832785"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1" name="Graphic 90">
              <a:extLst>
                <a:ext uri="{FF2B5EF4-FFF2-40B4-BE49-F238E27FC236}">
                  <a16:creationId xmlns:a16="http://schemas.microsoft.com/office/drawing/2014/main" id="{5D96F2BD-B628-D112-2E38-FB30D72EF76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60578" y="1996622"/>
              <a:ext cx="252000" cy="252000"/>
            </a:xfrm>
            <a:prstGeom prst="rect">
              <a:avLst/>
            </a:prstGeom>
          </p:spPr>
        </p:pic>
      </p:grpSp>
      <p:grpSp>
        <p:nvGrpSpPr>
          <p:cNvPr id="92" name="!!growth">
            <a:extLst>
              <a:ext uri="{FF2B5EF4-FFF2-40B4-BE49-F238E27FC236}">
                <a16:creationId xmlns:a16="http://schemas.microsoft.com/office/drawing/2014/main" id="{4799AE04-E682-847B-C0E1-01565EE45133}"/>
              </a:ext>
            </a:extLst>
          </p:cNvPr>
          <p:cNvGrpSpPr/>
          <p:nvPr/>
        </p:nvGrpSpPr>
        <p:grpSpPr>
          <a:xfrm>
            <a:off x="7628918" y="4480477"/>
            <a:ext cx="507586" cy="507586"/>
            <a:chOff x="6811776" y="4481585"/>
            <a:chExt cx="507586" cy="507586"/>
          </a:xfrm>
        </p:grpSpPr>
        <p:sp useBgFill="1">
          <p:nvSpPr>
            <p:cNvPr id="93" name="Oval 92">
              <a:extLst>
                <a:ext uri="{FF2B5EF4-FFF2-40B4-BE49-F238E27FC236}">
                  <a16:creationId xmlns:a16="http://schemas.microsoft.com/office/drawing/2014/main" id="{45655F16-2ECE-EDA5-6F1F-965804C74FBE}"/>
                </a:ext>
              </a:extLst>
            </p:cNvPr>
            <p:cNvSpPr/>
            <p:nvPr/>
          </p:nvSpPr>
          <p:spPr>
            <a:xfrm>
              <a:off x="6811776"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4" name="Graphic 93">
              <a:extLst>
                <a:ext uri="{FF2B5EF4-FFF2-40B4-BE49-F238E27FC236}">
                  <a16:creationId xmlns:a16="http://schemas.microsoft.com/office/drawing/2014/main" id="{26471ED8-B281-8A51-3506-E86AA66F87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39569" y="4609378"/>
              <a:ext cx="252000" cy="252000"/>
            </a:xfrm>
            <a:prstGeom prst="rect">
              <a:avLst/>
            </a:prstGeom>
          </p:spPr>
        </p:pic>
      </p:grpSp>
      <p:grpSp>
        <p:nvGrpSpPr>
          <p:cNvPr id="98" name="!!financials">
            <a:extLst>
              <a:ext uri="{FF2B5EF4-FFF2-40B4-BE49-F238E27FC236}">
                <a16:creationId xmlns:a16="http://schemas.microsoft.com/office/drawing/2014/main" id="{E0A6DEA5-CA59-57A5-0E30-5A4162D13094}"/>
              </a:ext>
            </a:extLst>
          </p:cNvPr>
          <p:cNvGrpSpPr/>
          <p:nvPr/>
        </p:nvGrpSpPr>
        <p:grpSpPr>
          <a:xfrm>
            <a:off x="8607910" y="1821850"/>
            <a:ext cx="507586" cy="507586"/>
            <a:chOff x="8769760" y="4481585"/>
            <a:chExt cx="507586" cy="507586"/>
          </a:xfrm>
        </p:grpSpPr>
        <p:sp useBgFill="1">
          <p:nvSpPr>
            <p:cNvPr id="99" name="Oval 98">
              <a:extLst>
                <a:ext uri="{FF2B5EF4-FFF2-40B4-BE49-F238E27FC236}">
                  <a16:creationId xmlns:a16="http://schemas.microsoft.com/office/drawing/2014/main" id="{3094A7F4-7D95-3CCB-D7F6-F42074CE8F7B}"/>
                </a:ext>
              </a:extLst>
            </p:cNvPr>
            <p:cNvSpPr/>
            <p:nvPr/>
          </p:nvSpPr>
          <p:spPr>
            <a:xfrm>
              <a:off x="8769760"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0" name="Graphic 99">
              <a:extLst>
                <a:ext uri="{FF2B5EF4-FFF2-40B4-BE49-F238E27FC236}">
                  <a16:creationId xmlns:a16="http://schemas.microsoft.com/office/drawing/2014/main" id="{4409B0E0-3844-50FF-9E5A-258BBD79A43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97553" y="4609378"/>
              <a:ext cx="252000" cy="252000"/>
            </a:xfrm>
            <a:prstGeom prst="rect">
              <a:avLst/>
            </a:prstGeom>
          </p:spPr>
        </p:pic>
      </p:grpSp>
      <p:grpSp>
        <p:nvGrpSpPr>
          <p:cNvPr id="101" name="!!team">
            <a:extLst>
              <a:ext uri="{FF2B5EF4-FFF2-40B4-BE49-F238E27FC236}">
                <a16:creationId xmlns:a16="http://schemas.microsoft.com/office/drawing/2014/main" id="{8E61FCE0-E10A-1420-082C-CE9DBF73E0CA}"/>
              </a:ext>
            </a:extLst>
          </p:cNvPr>
          <p:cNvGrpSpPr/>
          <p:nvPr/>
        </p:nvGrpSpPr>
        <p:grpSpPr>
          <a:xfrm>
            <a:off x="9685532" y="4462838"/>
            <a:ext cx="507586" cy="507586"/>
            <a:chOff x="9748751" y="1868829"/>
            <a:chExt cx="507586" cy="507586"/>
          </a:xfrm>
        </p:grpSpPr>
        <p:sp useBgFill="1">
          <p:nvSpPr>
            <p:cNvPr id="102" name="Oval 101">
              <a:extLst>
                <a:ext uri="{FF2B5EF4-FFF2-40B4-BE49-F238E27FC236}">
                  <a16:creationId xmlns:a16="http://schemas.microsoft.com/office/drawing/2014/main" id="{42463592-5F51-250B-F652-A79CA406F0C6}"/>
                </a:ext>
              </a:extLst>
            </p:cNvPr>
            <p:cNvSpPr/>
            <p:nvPr/>
          </p:nvSpPr>
          <p:spPr>
            <a:xfrm>
              <a:off x="9748751"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3" name="Graphic 102">
              <a:extLst>
                <a:ext uri="{FF2B5EF4-FFF2-40B4-BE49-F238E27FC236}">
                  <a16:creationId xmlns:a16="http://schemas.microsoft.com/office/drawing/2014/main" id="{767B9916-BE31-3F3A-5EEC-B9649AD83CC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76544" y="1996622"/>
              <a:ext cx="252000" cy="252000"/>
            </a:xfrm>
            <a:prstGeom prst="rect">
              <a:avLst/>
            </a:prstGeom>
          </p:spPr>
        </p:pic>
      </p:gr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9C812770-1A6C-DA5B-1711-1DBE2F511457}"/>
                  </a:ext>
                </a:extLst>
              </p:cNvPr>
              <p:cNvGraphicFramePr>
                <a:graphicFrameLocks noChangeAspect="1"/>
              </p:cNvGraphicFramePr>
              <p:nvPr>
                <p:extLst>
                  <p:ext uri="{D42A27DB-BD31-4B8C-83A1-F6EECF244321}">
                    <p14:modId xmlns:p14="http://schemas.microsoft.com/office/powerpoint/2010/main" val="4068280671"/>
                  </p:ext>
                </p:extLst>
              </p:nvPr>
            </p:nvGraphicFramePr>
            <p:xfrm>
              <a:off x="3363799" y="3736302"/>
              <a:ext cx="1205892" cy="678314"/>
            </p:xfrm>
            <a:graphic>
              <a:graphicData uri="http://schemas.microsoft.com/office/powerpoint/2016/sectionzoom">
                <psez:sectionZm>
                  <psez:sectionZmObj sectionId="{89DC3976-4114-4C72-A3F7-CD5F9D4A7E2B}">
                    <psez:zmPr id="{589C5D53-314B-45D2-A22D-40EF9D54BAAF}" transitionDur="1000" showBg="0">
                      <p166:blipFill xmlns:p166="http://schemas.microsoft.com/office/powerpoint/2016/6/main">
                        <a:blip r:embed="rId24"/>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7" name="Section Zoom 6">
                <a:hlinkClick r:id="rId25" action="ppaction://hlinksldjump"/>
                <a:extLst>
                  <a:ext uri="{FF2B5EF4-FFF2-40B4-BE49-F238E27FC236}">
                    <a16:creationId xmlns:a16="http://schemas.microsoft.com/office/drawing/2014/main" id="{9C812770-1A6C-DA5B-1711-1DBE2F511457}"/>
                  </a:ext>
                </a:extLst>
              </p:cNvPr>
              <p:cNvPicPr>
                <a:picLocks noGrp="1" noRot="1" noChangeAspect="1" noMove="1" noResize="1" noEditPoints="1" noAdjustHandles="1" noChangeArrowheads="1" noChangeShapeType="1"/>
              </p:cNvPicPr>
              <p:nvPr/>
            </p:nvPicPr>
            <p:blipFill>
              <a:blip r:embed="rId26"/>
              <a:stretch>
                <a:fillRect/>
              </a:stretch>
            </p:blipFill>
            <p:spPr>
              <a:xfrm>
                <a:off x="3363799" y="3736302"/>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A7B5DE9F-77DA-2216-24D5-A7E51426B6E6}"/>
                  </a:ext>
                </a:extLst>
              </p:cNvPr>
              <p:cNvGraphicFramePr>
                <a:graphicFrameLocks noChangeAspect="1"/>
              </p:cNvGraphicFramePr>
              <p:nvPr>
                <p:extLst>
                  <p:ext uri="{D42A27DB-BD31-4B8C-83A1-F6EECF244321}">
                    <p14:modId xmlns:p14="http://schemas.microsoft.com/office/powerpoint/2010/main" val="1772442239"/>
                  </p:ext>
                </p:extLst>
              </p:nvPr>
            </p:nvGraphicFramePr>
            <p:xfrm>
              <a:off x="4342791" y="2440294"/>
              <a:ext cx="1205892" cy="678314"/>
            </p:xfrm>
            <a:graphic>
              <a:graphicData uri="http://schemas.microsoft.com/office/powerpoint/2016/sectionzoom">
                <psez:sectionZm>
                  <psez:sectionZmObj sectionId="{B0161835-6204-4266-8552-F3667AA67871}">
                    <psez:zmPr id="{8063EAC8-A51B-4716-95F3-8D194DDEC352}" transitionDur="1000" showBg="0">
                      <p166:blipFill xmlns:p166="http://schemas.microsoft.com/office/powerpoint/2016/6/main">
                        <a:blip r:embed="rId27"/>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10" name="Section Zoom 9">
                <a:hlinkClick r:id="rId28" action="ppaction://hlinksldjump"/>
                <a:extLst>
                  <a:ext uri="{FF2B5EF4-FFF2-40B4-BE49-F238E27FC236}">
                    <a16:creationId xmlns:a16="http://schemas.microsoft.com/office/drawing/2014/main" id="{A7B5DE9F-77DA-2216-24D5-A7E51426B6E6}"/>
                  </a:ext>
                </a:extLst>
              </p:cNvPr>
              <p:cNvPicPr>
                <a:picLocks noGrp="1" noRot="1" noChangeAspect="1" noMove="1" noResize="1" noEditPoints="1" noAdjustHandles="1" noChangeArrowheads="1" noChangeShapeType="1"/>
              </p:cNvPicPr>
              <p:nvPr/>
            </p:nvPicPr>
            <p:blipFill>
              <a:blip r:embed="rId29"/>
              <a:stretch>
                <a:fillRect/>
              </a:stretch>
            </p:blipFill>
            <p:spPr>
              <a:xfrm>
                <a:off x="4342791" y="2440294"/>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8C693734-C934-C86F-DBF3-51A83A14962D}"/>
                  </a:ext>
                </a:extLst>
              </p:cNvPr>
              <p:cNvGraphicFramePr>
                <a:graphicFrameLocks noChangeAspect="1"/>
              </p:cNvGraphicFramePr>
              <p:nvPr>
                <p:extLst>
                  <p:ext uri="{D42A27DB-BD31-4B8C-83A1-F6EECF244321}">
                    <p14:modId xmlns:p14="http://schemas.microsoft.com/office/powerpoint/2010/main" val="43440508"/>
                  </p:ext>
                </p:extLst>
              </p:nvPr>
            </p:nvGraphicFramePr>
            <p:xfrm>
              <a:off x="5321782" y="3736302"/>
              <a:ext cx="1205892" cy="678314"/>
            </p:xfrm>
            <a:graphic>
              <a:graphicData uri="http://schemas.microsoft.com/office/powerpoint/2016/sectionzoom">
                <psez:sectionZm>
                  <psez:sectionZmObj sectionId="{B78F869A-DB52-4C0F-9771-93BD0B0C77E6}">
                    <psez:zmPr id="{25F3C81B-8628-4BDC-A625-35EC4F6BCABF}" transitionDur="1000" showBg="0">
                      <p166:blipFill xmlns:p166="http://schemas.microsoft.com/office/powerpoint/2016/6/main">
                        <a:blip r:embed="rId30"/>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13" name="Section Zoom 12">
                <a:hlinkClick r:id="rId31" action="ppaction://hlinksldjump"/>
                <a:extLst>
                  <a:ext uri="{FF2B5EF4-FFF2-40B4-BE49-F238E27FC236}">
                    <a16:creationId xmlns:a16="http://schemas.microsoft.com/office/drawing/2014/main" id="{8C693734-C934-C86F-DBF3-51A83A14962D}"/>
                  </a:ext>
                </a:extLst>
              </p:cNvPr>
              <p:cNvPicPr>
                <a:picLocks noGrp="1" noRot="1" noChangeAspect="1" noMove="1" noResize="1" noEditPoints="1" noAdjustHandles="1" noChangeArrowheads="1" noChangeShapeType="1"/>
              </p:cNvPicPr>
              <p:nvPr/>
            </p:nvPicPr>
            <p:blipFill>
              <a:blip r:embed="rId32"/>
              <a:stretch>
                <a:fillRect/>
              </a:stretch>
            </p:blipFill>
            <p:spPr>
              <a:xfrm>
                <a:off x="5321782" y="3736302"/>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366A5243-9F37-B263-172D-5FF4FD239A02}"/>
                  </a:ext>
                </a:extLst>
              </p:cNvPr>
              <p:cNvGraphicFramePr>
                <a:graphicFrameLocks noChangeAspect="1"/>
              </p:cNvGraphicFramePr>
              <p:nvPr>
                <p:extLst>
                  <p:ext uri="{D42A27DB-BD31-4B8C-83A1-F6EECF244321}">
                    <p14:modId xmlns:p14="http://schemas.microsoft.com/office/powerpoint/2010/main" val="2879784889"/>
                  </p:ext>
                </p:extLst>
              </p:nvPr>
            </p:nvGraphicFramePr>
            <p:xfrm>
              <a:off x="6300774" y="2440294"/>
              <a:ext cx="1205892" cy="678314"/>
            </p:xfrm>
            <a:graphic>
              <a:graphicData uri="http://schemas.microsoft.com/office/powerpoint/2016/sectionzoom">
                <psez:sectionZm>
                  <psez:sectionZmObj sectionId="{8EDEC664-D3C4-4592-8786-C99AA6E5D5F4}">
                    <psez:zmPr id="{1174C820-6585-4812-BAF9-B20F5FE26C7E}" transitionDur="1000" showBg="0">
                      <p166:blipFill xmlns:p166="http://schemas.microsoft.com/office/powerpoint/2016/6/main">
                        <a:blip r:embed="rId33"/>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16" name="Section Zoom 15">
                <a:hlinkClick r:id="rId34" action="ppaction://hlinksldjump"/>
                <a:extLst>
                  <a:ext uri="{FF2B5EF4-FFF2-40B4-BE49-F238E27FC236}">
                    <a16:creationId xmlns:a16="http://schemas.microsoft.com/office/drawing/2014/main" id="{366A5243-9F37-B263-172D-5FF4FD239A02}"/>
                  </a:ext>
                </a:extLst>
              </p:cNvPr>
              <p:cNvPicPr>
                <a:picLocks noGrp="1" noRot="1" noChangeAspect="1" noMove="1" noResize="1" noEditPoints="1" noAdjustHandles="1" noChangeArrowheads="1" noChangeShapeType="1"/>
              </p:cNvPicPr>
              <p:nvPr/>
            </p:nvPicPr>
            <p:blipFill>
              <a:blip r:embed="rId35"/>
              <a:stretch>
                <a:fillRect/>
              </a:stretch>
            </p:blipFill>
            <p:spPr>
              <a:xfrm>
                <a:off x="6300774" y="2440294"/>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B1818394-B566-89EC-93B7-0C7F52D96C8E}"/>
                  </a:ext>
                </a:extLst>
              </p:cNvPr>
              <p:cNvGraphicFramePr>
                <a:graphicFrameLocks noChangeAspect="1"/>
              </p:cNvGraphicFramePr>
              <p:nvPr>
                <p:extLst>
                  <p:ext uri="{D42A27DB-BD31-4B8C-83A1-F6EECF244321}">
                    <p14:modId xmlns:p14="http://schemas.microsoft.com/office/powerpoint/2010/main" val="1764498235"/>
                  </p:ext>
                </p:extLst>
              </p:nvPr>
            </p:nvGraphicFramePr>
            <p:xfrm>
              <a:off x="7283036" y="3736302"/>
              <a:ext cx="1205892" cy="678314"/>
            </p:xfrm>
            <a:graphic>
              <a:graphicData uri="http://schemas.microsoft.com/office/powerpoint/2016/sectionzoom">
                <psez:sectionZm>
                  <psez:sectionZmObj sectionId="{F496BB06-4A29-4BF5-BA77-B16347F04B8B}">
                    <psez:zmPr id="{CA16EA92-A482-4473-9D2E-4B82CD37A180}" transitionDur="1000" showBg="0">
                      <p166:blipFill xmlns:p166="http://schemas.microsoft.com/office/powerpoint/2016/6/main">
                        <a:blip r:embed="rId36"/>
                        <a:stretch>
                          <a:fillRect/>
                        </a:stretch>
                      </p166:blipFill>
                      <p166:spPr xmlns:p166="http://schemas.microsoft.com/office/powerpoint/2016/6/main">
                        <a:xfrm>
                          <a:off x="0" y="0"/>
                          <a:ext cx="1205892" cy="678314"/>
                        </a:xfrm>
                        <a:prstGeom prst="rect">
                          <a:avLst/>
                        </a:prstGeom>
                      </p166:spPr>
                    </psez:zmPr>
                  </psez:sectionZmObj>
                </psez:sectionZm>
              </a:graphicData>
            </a:graphic>
          </p:graphicFrame>
        </mc:Choice>
        <mc:Fallback xmlns="">
          <p:pic>
            <p:nvPicPr>
              <p:cNvPr id="3" name="Section Zoom 2">
                <a:hlinkClick r:id="rId37" action="ppaction://hlinksldjump"/>
                <a:extLst>
                  <a:ext uri="{FF2B5EF4-FFF2-40B4-BE49-F238E27FC236}">
                    <a16:creationId xmlns:a16="http://schemas.microsoft.com/office/drawing/2014/main" id="{B1818394-B566-89EC-93B7-0C7F52D96C8E}"/>
                  </a:ext>
                </a:extLst>
              </p:cNvPr>
              <p:cNvPicPr>
                <a:picLocks noGrp="1" noRot="1" noChangeAspect="1" noMove="1" noResize="1" noEditPoints="1" noAdjustHandles="1" noChangeArrowheads="1" noChangeShapeType="1"/>
              </p:cNvPicPr>
              <p:nvPr/>
            </p:nvPicPr>
            <p:blipFill>
              <a:blip r:embed="rId38"/>
              <a:stretch>
                <a:fillRect/>
              </a:stretch>
            </p:blipFill>
            <p:spPr>
              <a:xfrm>
                <a:off x="7283036" y="3736302"/>
                <a:ext cx="1205892" cy="67831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994A7A82-00DA-C962-F4B3-D28B371A268F}"/>
                  </a:ext>
                </a:extLst>
              </p:cNvPr>
              <p:cNvGraphicFramePr>
                <a:graphicFrameLocks noChangeAspect="1"/>
              </p:cNvGraphicFramePr>
              <p:nvPr>
                <p:extLst>
                  <p:ext uri="{D42A27DB-BD31-4B8C-83A1-F6EECF244321}">
                    <p14:modId xmlns:p14="http://schemas.microsoft.com/office/powerpoint/2010/main" val="4259052509"/>
                  </p:ext>
                </p:extLst>
              </p:nvPr>
            </p:nvGraphicFramePr>
            <p:xfrm>
              <a:off x="8258757" y="2366683"/>
              <a:ext cx="1205892" cy="678314"/>
            </p:xfrm>
            <a:graphic>
              <a:graphicData uri="http://schemas.microsoft.com/office/powerpoint/2016/sectionzoom">
                <psez:sectionZm>
                  <psez:sectionZmObj sectionId="{DAF8DABC-592A-4901-A0AC-5CDA09D8F45E}">
                    <psez:zmPr id="{B0CC5743-31DA-4C38-8F9F-D13430DC46E4}" transitionDur="1000" showBg="0">
                      <p166:blipFill xmlns:p166="http://schemas.microsoft.com/office/powerpoint/2016/6/main">
                        <a:blip r:embed="rId39"/>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15" name="Section Zoom 14">
                <a:hlinkClick r:id="rId40" action="ppaction://hlinksldjump"/>
                <a:extLst>
                  <a:ext uri="{FF2B5EF4-FFF2-40B4-BE49-F238E27FC236}">
                    <a16:creationId xmlns:a16="http://schemas.microsoft.com/office/drawing/2014/main" id="{994A7A82-00DA-C962-F4B3-D28B371A268F}"/>
                  </a:ext>
                </a:extLst>
              </p:cNvPr>
              <p:cNvPicPr>
                <a:picLocks noGrp="1" noRot="1" noChangeAspect="1" noMove="1" noResize="1" noEditPoints="1" noAdjustHandles="1" noChangeArrowheads="1" noChangeShapeType="1"/>
              </p:cNvPicPr>
              <p:nvPr/>
            </p:nvPicPr>
            <p:blipFill>
              <a:blip r:embed="rId41"/>
              <a:stretch>
                <a:fillRect/>
              </a:stretch>
            </p:blipFill>
            <p:spPr>
              <a:xfrm>
                <a:off x="8258757" y="2366683"/>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3E37003B-E503-7160-A212-66213D34C012}"/>
                  </a:ext>
                </a:extLst>
              </p:cNvPr>
              <p:cNvGraphicFramePr>
                <a:graphicFrameLocks noChangeAspect="1"/>
              </p:cNvGraphicFramePr>
              <p:nvPr>
                <p:extLst>
                  <p:ext uri="{D42A27DB-BD31-4B8C-83A1-F6EECF244321}">
                    <p14:modId xmlns:p14="http://schemas.microsoft.com/office/powerpoint/2010/main" val="906699264"/>
                  </p:ext>
                </p:extLst>
              </p:nvPr>
            </p:nvGraphicFramePr>
            <p:xfrm>
              <a:off x="9336379" y="3784524"/>
              <a:ext cx="1205892" cy="678314"/>
            </p:xfrm>
            <a:graphic>
              <a:graphicData uri="http://schemas.microsoft.com/office/powerpoint/2016/sectionzoom">
                <psez:sectionZm>
                  <psez:sectionZmObj sectionId="{98810976-D7DB-4275-9710-9A2889E2A734}">
                    <psez:zmPr id="{F08AC0D9-533E-4A9B-AE6D-5C782F66EA32}" transitionDur="1000" showBg="0">
                      <p166:blipFill xmlns:p166="http://schemas.microsoft.com/office/powerpoint/2016/6/main">
                        <a:blip r:embed="rId42"/>
                        <a:stretch>
                          <a:fillRect/>
                        </a:stretch>
                      </p166:blipFill>
                      <p166:spPr xmlns:p166="http://schemas.microsoft.com/office/powerpoint/2016/6/main">
                        <a:xfrm>
                          <a:off x="0" y="0"/>
                          <a:ext cx="1205892" cy="678314"/>
                        </a:xfrm>
                        <a:prstGeom prst="rect">
                          <a:avLst/>
                        </a:prstGeom>
                        <a:ln>
                          <a:noFill/>
                        </a:ln>
                      </p166:spPr>
                    </psez:zmPr>
                  </psez:sectionZmObj>
                </psez:sectionZm>
              </a:graphicData>
            </a:graphic>
          </p:graphicFrame>
        </mc:Choice>
        <mc:Fallback xmlns="">
          <p:pic>
            <p:nvPicPr>
              <p:cNvPr id="18" name="Section Zoom 17">
                <a:hlinkClick r:id="rId43" action="ppaction://hlinksldjump"/>
                <a:extLst>
                  <a:ext uri="{FF2B5EF4-FFF2-40B4-BE49-F238E27FC236}">
                    <a16:creationId xmlns:a16="http://schemas.microsoft.com/office/drawing/2014/main" id="{3E37003B-E503-7160-A212-66213D34C012}"/>
                  </a:ext>
                </a:extLst>
              </p:cNvPr>
              <p:cNvPicPr>
                <a:picLocks noGrp="1" noRot="1" noChangeAspect="1" noMove="1" noResize="1" noEditPoints="1" noAdjustHandles="1" noChangeArrowheads="1" noChangeShapeType="1"/>
              </p:cNvPicPr>
              <p:nvPr/>
            </p:nvPicPr>
            <p:blipFill>
              <a:blip r:embed="rId44"/>
              <a:stretch>
                <a:fillRect/>
              </a:stretch>
            </p:blipFill>
            <p:spPr>
              <a:xfrm>
                <a:off x="9336379" y="3784524"/>
                <a:ext cx="1205892" cy="678314"/>
              </a:xfrm>
              <a:prstGeom prst="rect">
                <a:avLst/>
              </a:prstGeom>
              <a:ln>
                <a:noFill/>
              </a:ln>
            </p:spPr>
          </p:pic>
        </mc:Fallback>
      </mc:AlternateContent>
      <p:grpSp>
        <p:nvGrpSpPr>
          <p:cNvPr id="9" name="Group 8">
            <a:extLst>
              <a:ext uri="{FF2B5EF4-FFF2-40B4-BE49-F238E27FC236}">
                <a16:creationId xmlns:a16="http://schemas.microsoft.com/office/drawing/2014/main" id="{1146C79E-06A5-FC16-ACED-484D50A5E98B}"/>
              </a:ext>
            </a:extLst>
          </p:cNvPr>
          <p:cNvGrpSpPr/>
          <p:nvPr/>
        </p:nvGrpSpPr>
        <p:grpSpPr>
          <a:xfrm>
            <a:off x="269875" y="269875"/>
            <a:ext cx="1163638" cy="403894"/>
            <a:chOff x="539750" y="529891"/>
            <a:chExt cx="1163638" cy="403894"/>
          </a:xfrm>
        </p:grpSpPr>
        <p:sp useBgFill="1">
          <p:nvSpPr>
            <p:cNvPr id="14" name="Rectangle: Rounded Corners 13">
              <a:extLst>
                <a:ext uri="{FF2B5EF4-FFF2-40B4-BE49-F238E27FC236}">
                  <a16:creationId xmlns:a16="http://schemas.microsoft.com/office/drawing/2014/main" id="{5BE736DF-7389-7F47-B03C-4CD429D482EA}"/>
                </a:ext>
              </a:extLst>
            </p:cNvPr>
            <p:cNvSpPr/>
            <p:nvPr/>
          </p:nvSpPr>
          <p:spPr>
            <a:xfrm>
              <a:off x="539750" y="529891"/>
              <a:ext cx="1163638"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prstClr val="white"/>
                </a:solidFill>
                <a:latin typeface="Darker Grotesque SemiBold" pitchFamily="2" charset="0"/>
              </a:endParaRPr>
            </a:p>
          </p:txBody>
        </p:sp>
        <p:sp>
          <p:nvSpPr>
            <p:cNvPr id="22" name="TextBox 21">
              <a:extLst>
                <a:ext uri="{FF2B5EF4-FFF2-40B4-BE49-F238E27FC236}">
                  <a16:creationId xmlns:a16="http://schemas.microsoft.com/office/drawing/2014/main" id="{871B5E3D-94CD-31B9-0D40-DE01248D6416}"/>
                </a:ext>
              </a:extLst>
            </p:cNvPr>
            <p:cNvSpPr txBox="1"/>
            <p:nvPr/>
          </p:nvSpPr>
          <p:spPr>
            <a:xfrm>
              <a:off x="760733" y="562561"/>
              <a:ext cx="721672" cy="338554"/>
            </a:xfrm>
            <a:prstGeom prst="rect">
              <a:avLst/>
            </a:prstGeom>
            <a:noFill/>
          </p:spPr>
          <p:txBody>
            <a:bodyPr wrap="none" rtlCol="0">
              <a:spAutoFit/>
            </a:bodyPr>
            <a:lstStyle/>
            <a:p>
              <a:pPr algn="ctr"/>
              <a:r>
                <a:rPr lang="en-GB" sz="1600" dirty="0">
                  <a:solidFill>
                    <a:schemeClr val="bg1"/>
                  </a:solidFill>
                  <a:latin typeface="Darker Grotesque Black" pitchFamily="2" charset="0"/>
                </a:rPr>
                <a:t>CT216</a:t>
              </a:r>
              <a:endParaRPr lang="en-GB" sz="1200" dirty="0">
                <a:solidFill>
                  <a:schemeClr val="bg1"/>
                </a:solidFill>
                <a:latin typeface="Darker Grotesque Black" pitchFamily="2" charset="0"/>
              </a:endParaRPr>
            </a:p>
          </p:txBody>
        </p:sp>
      </p:grpSp>
      <p:sp useBgFill="1">
        <p:nvSpPr>
          <p:cNvPr id="23" name="Rectangle: Rounded Corners 22">
            <a:extLst>
              <a:ext uri="{FF2B5EF4-FFF2-40B4-BE49-F238E27FC236}">
                <a16:creationId xmlns:a16="http://schemas.microsoft.com/office/drawing/2014/main" id="{06EA4074-749C-3FAE-7294-01B29F458074}"/>
              </a:ext>
            </a:extLst>
          </p:cNvPr>
          <p:cNvSpPr/>
          <p:nvPr/>
        </p:nvSpPr>
        <p:spPr>
          <a:xfrm>
            <a:off x="10703959" y="257132"/>
            <a:ext cx="1216579"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 dirty="0">
                <a:solidFill>
                  <a:prstClr val="white"/>
                </a:solidFill>
                <a:latin typeface="Darker Grotesque" pitchFamily="2" charset="0"/>
              </a:rPr>
              <a:t>20 April 2025</a:t>
            </a:r>
            <a:endParaRPr lang="en-GB" sz="1200" spc="30" dirty="0">
              <a:solidFill>
                <a:prstClr val="white"/>
              </a:solidFill>
              <a:latin typeface="Darker Grotesque" pitchFamily="2" charset="0"/>
            </a:endParaRPr>
          </a:p>
        </p:txBody>
      </p:sp>
      <p:sp useBgFill="1">
        <p:nvSpPr>
          <p:cNvPr id="24" name="Rectangle: Rounded Corners 23">
            <a:extLst>
              <a:ext uri="{FF2B5EF4-FFF2-40B4-BE49-F238E27FC236}">
                <a16:creationId xmlns:a16="http://schemas.microsoft.com/office/drawing/2014/main" id="{6A3419E2-B072-3593-9D02-1370D265D281}"/>
              </a:ext>
            </a:extLst>
          </p:cNvPr>
          <p:cNvSpPr/>
          <p:nvPr/>
        </p:nvSpPr>
        <p:spPr>
          <a:xfrm>
            <a:off x="490858" y="6268494"/>
            <a:ext cx="2614568"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prstClr val="white"/>
                </a:solidFill>
                <a:latin typeface="Darker Grotesque" pitchFamily="2" charset="0"/>
              </a:rPr>
              <a:t>Presented by : G19</a:t>
            </a:r>
            <a:endParaRPr lang="en-GB" sz="1400" dirty="0">
              <a:solidFill>
                <a:prstClr val="white"/>
              </a:solidFill>
              <a:latin typeface="Darker Grotesque" pitchFamily="2" charset="0"/>
            </a:endParaRPr>
          </a:p>
        </p:txBody>
      </p:sp>
    </p:spTree>
    <p:extLst>
      <p:ext uri="{BB962C8B-B14F-4D97-AF65-F5344CB8AC3E}">
        <p14:creationId xmlns:p14="http://schemas.microsoft.com/office/powerpoint/2010/main" val="1075787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800"/>
                                        <p:tgtEl>
                                          <p:spTgt spid="9"/>
                                        </p:tgtEl>
                                      </p:cBhvr>
                                    </p:animEffect>
                                  </p:childTnLst>
                                </p:cTn>
                              </p:par>
                              <p:par>
                                <p:cTn id="8" presetID="42" presetClass="path" presetSubtype="0" decel="100000" fill="hold" nodeType="withEffect">
                                  <p:stCondLst>
                                    <p:cond delay="0"/>
                                  </p:stCondLst>
                                  <p:childTnLst>
                                    <p:animMotion origin="layout" path="M 0 -4.81481E-6 L 0 0.11389 " pathEditMode="relative" rAng="0" ptsTypes="AA">
                                      <p:cBhvr>
                                        <p:cTn id="9" dur="1250" spd="-100000" fill="hold"/>
                                        <p:tgtEl>
                                          <p:spTgt spid="9"/>
                                        </p:tgtEl>
                                        <p:attrNameLst>
                                          <p:attrName>ppt_x</p:attrName>
                                          <p:attrName>ppt_y</p:attrName>
                                        </p:attrNameLst>
                                      </p:cBhvr>
                                      <p:rCtr x="0" y="5694"/>
                                    </p:animMotion>
                                  </p:childTnLst>
                                </p:cTn>
                              </p:par>
                              <p:par>
                                <p:cTn id="10" presetID="22" presetClass="entr" presetSubtype="1"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800"/>
                                        <p:tgtEl>
                                          <p:spTgt spid="23"/>
                                        </p:tgtEl>
                                      </p:cBhvr>
                                    </p:animEffect>
                                  </p:childTnLst>
                                </p:cTn>
                              </p:par>
                              <p:par>
                                <p:cTn id="13" presetID="42" presetClass="path" presetSubtype="0" decel="100000" fill="hold" grpId="1" nodeType="withEffect">
                                  <p:stCondLst>
                                    <p:cond delay="0"/>
                                  </p:stCondLst>
                                  <p:childTnLst>
                                    <p:animMotion origin="layout" path="M 0 -4.81481E-6 L 0 0.11389 " pathEditMode="relative" rAng="0" ptsTypes="AA">
                                      <p:cBhvr>
                                        <p:cTn id="14" dur="1250" spd="-100000" fill="hold"/>
                                        <p:tgtEl>
                                          <p:spTgt spid="23"/>
                                        </p:tgtEl>
                                        <p:attrNameLst>
                                          <p:attrName>ppt_x</p:attrName>
                                          <p:attrName>ppt_y</p:attrName>
                                        </p:attrNameLst>
                                      </p:cBhvr>
                                      <p:rCtr x="0" y="5694"/>
                                    </p:animMotion>
                                  </p:childTnLst>
                                </p:cTn>
                              </p:par>
                              <p:par>
                                <p:cTn id="15" presetID="22" presetClass="entr" presetSubtype="1"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800"/>
                                        <p:tgtEl>
                                          <p:spTgt spid="24"/>
                                        </p:tgtEl>
                                      </p:cBhvr>
                                    </p:animEffect>
                                  </p:childTnLst>
                                </p:cTn>
                              </p:par>
                              <p:par>
                                <p:cTn id="18" presetID="42" presetClass="path" presetSubtype="0" decel="100000" fill="hold" grpId="1" nodeType="withEffect">
                                  <p:stCondLst>
                                    <p:cond delay="500"/>
                                  </p:stCondLst>
                                  <p:childTnLst>
                                    <p:animMotion origin="layout" path="M 0 -4.81481E-6 L 0 0.11389 " pathEditMode="relative" rAng="0" ptsTypes="AA">
                                      <p:cBhvr>
                                        <p:cTn id="19" dur="1250" spd="-100000" fill="hold"/>
                                        <p:tgtEl>
                                          <p:spTgt spid="24"/>
                                        </p:tgtEl>
                                        <p:attrNameLst>
                                          <p:attrName>ppt_x</p:attrName>
                                          <p:attrName>ppt_y</p:attrName>
                                        </p:attrNameLst>
                                      </p:cBhvr>
                                      <p:rCtr x="0" y="5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C3EBE-F271-F605-4341-B1858DC2265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2E8DEAC-2C4E-DA85-6A4E-B4679F642360}"/>
              </a:ext>
            </a:extLst>
          </p:cNvPr>
          <p:cNvSpPr txBox="1"/>
          <p:nvPr/>
        </p:nvSpPr>
        <p:spPr>
          <a:xfrm>
            <a:off x="299484" y="407551"/>
            <a:ext cx="694101"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Example</a:t>
            </a:r>
          </a:p>
        </p:txBody>
      </p:sp>
      <p:grpSp>
        <p:nvGrpSpPr>
          <p:cNvPr id="2" name="Group 1">
            <a:extLst>
              <a:ext uri="{FF2B5EF4-FFF2-40B4-BE49-F238E27FC236}">
                <a16:creationId xmlns:a16="http://schemas.microsoft.com/office/drawing/2014/main" id="{E622EE1B-0ACD-AADB-A7D5-6E1E12468C7B}"/>
              </a:ext>
            </a:extLst>
          </p:cNvPr>
          <p:cNvGrpSpPr/>
          <p:nvPr/>
        </p:nvGrpSpPr>
        <p:grpSpPr>
          <a:xfrm>
            <a:off x="299484" y="369986"/>
            <a:ext cx="11644423" cy="5768347"/>
            <a:chOff x="299484" y="369986"/>
            <a:chExt cx="11644423" cy="5768347"/>
          </a:xfrm>
        </p:grpSpPr>
        <p:cxnSp>
          <p:nvCxnSpPr>
            <p:cNvPr id="9" name="Straight Connector 8">
              <a:extLst>
                <a:ext uri="{FF2B5EF4-FFF2-40B4-BE49-F238E27FC236}">
                  <a16:creationId xmlns:a16="http://schemas.microsoft.com/office/drawing/2014/main" id="{A123C59A-6478-BB7A-C0BF-A8F5651E31C3}"/>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3" name="Chart 12">
              <a:extLst>
                <a:ext uri="{FF2B5EF4-FFF2-40B4-BE49-F238E27FC236}">
                  <a16:creationId xmlns:a16="http://schemas.microsoft.com/office/drawing/2014/main" id="{6D62F693-8E81-310A-E45E-1E3829F0A822}"/>
                </a:ext>
              </a:extLst>
            </p:cNvPr>
            <p:cNvGraphicFramePr/>
            <p:nvPr/>
          </p:nvGraphicFramePr>
          <p:xfrm>
            <a:off x="299485" y="719666"/>
            <a:ext cx="11644422" cy="5418667"/>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potential">
              <a:extLst>
                <a:ext uri="{FF2B5EF4-FFF2-40B4-BE49-F238E27FC236}">
                  <a16:creationId xmlns:a16="http://schemas.microsoft.com/office/drawing/2014/main" id="{27C57EBB-F96D-2AD5-1D18-0BC06FD5C57E}"/>
                </a:ext>
              </a:extLst>
            </p:cNvPr>
            <p:cNvGrpSpPr/>
            <p:nvPr/>
          </p:nvGrpSpPr>
          <p:grpSpPr>
            <a:xfrm>
              <a:off x="5842207" y="369986"/>
              <a:ext cx="507586" cy="507586"/>
              <a:chOff x="4797684" y="4481585"/>
              <a:chExt cx="507586" cy="507586"/>
            </a:xfrm>
          </p:grpSpPr>
          <p:sp useBgFill="1">
            <p:nvSpPr>
              <p:cNvPr id="23" name="Oval 22">
                <a:extLst>
                  <a:ext uri="{FF2B5EF4-FFF2-40B4-BE49-F238E27FC236}">
                    <a16:creationId xmlns:a16="http://schemas.microsoft.com/office/drawing/2014/main" id="{E29AFF96-FAFB-99F2-9269-D0D2730364B4}"/>
                  </a:ext>
                </a:extLst>
              </p:cNvPr>
              <p:cNvSpPr/>
              <p:nvPr/>
            </p:nvSpPr>
            <p:spPr>
              <a:xfrm>
                <a:off x="4797684" y="4481585"/>
                <a:ext cx="507586" cy="507586"/>
              </a:xfrm>
              <a:prstGeom prst="ellipse">
                <a:avLst/>
              </a:prstGeom>
              <a:blipFill dpi="0" rotWithShape="0">
                <a:blip r:embed="rId3">
                  <a:lum/>
                </a:blip>
                <a:srcRect/>
                <a:stretch>
                  <a:fillRect l="-1310688" t="-556512" r="-991269" b="-69458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4" name="Graphic 23">
                <a:extLst>
                  <a:ext uri="{FF2B5EF4-FFF2-40B4-BE49-F238E27FC236}">
                    <a16:creationId xmlns:a16="http://schemas.microsoft.com/office/drawing/2014/main" id="{D3573113-5076-B944-C964-B7506A828A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477" y="4609378"/>
                <a:ext cx="252000" cy="252000"/>
              </a:xfrm>
              <a:prstGeom prst="rect">
                <a:avLst/>
              </a:prstGeom>
            </p:spPr>
          </p:pic>
        </p:grpSp>
      </p:grpSp>
      <p:sp>
        <p:nvSpPr>
          <p:cNvPr id="7" name="TextBox 6">
            <a:extLst>
              <a:ext uri="{FF2B5EF4-FFF2-40B4-BE49-F238E27FC236}">
                <a16:creationId xmlns:a16="http://schemas.microsoft.com/office/drawing/2014/main" id="{9B2ED7C5-E74B-BF23-5196-5FF2D7E315F3}"/>
              </a:ext>
            </a:extLst>
          </p:cNvPr>
          <p:cNvSpPr txBox="1"/>
          <p:nvPr/>
        </p:nvSpPr>
        <p:spPr>
          <a:xfrm>
            <a:off x="682034" y="1270435"/>
            <a:ext cx="3280095" cy="369332"/>
          </a:xfrm>
          <a:prstGeom prst="rect">
            <a:avLst/>
          </a:prstGeom>
          <a:noFill/>
        </p:spPr>
        <p:txBody>
          <a:bodyPr wrap="square" rtlCol="0">
            <a:spAutoFit/>
          </a:bodyPr>
          <a:lstStyle/>
          <a:p>
            <a:r>
              <a:rPr lang="en-US" dirty="0">
                <a:solidFill>
                  <a:schemeClr val="bg1"/>
                </a:solidFill>
              </a:rPr>
              <a:t>Input bit and Registers state</a:t>
            </a:r>
            <a:endParaRPr lang="en-IN" dirty="0">
              <a:solidFill>
                <a:schemeClr val="bg1"/>
              </a:solidFill>
            </a:endParaRPr>
          </a:p>
        </p:txBody>
      </p:sp>
      <p:sp>
        <p:nvSpPr>
          <p:cNvPr id="11" name="TextBox 10">
            <a:extLst>
              <a:ext uri="{FF2B5EF4-FFF2-40B4-BE49-F238E27FC236}">
                <a16:creationId xmlns:a16="http://schemas.microsoft.com/office/drawing/2014/main" id="{9B30B8A7-4A05-C6AC-F93B-246B4CC43B61}"/>
              </a:ext>
            </a:extLst>
          </p:cNvPr>
          <p:cNvSpPr txBox="1"/>
          <p:nvPr/>
        </p:nvSpPr>
        <p:spPr>
          <a:xfrm>
            <a:off x="646534" y="2477993"/>
            <a:ext cx="3280095" cy="369332"/>
          </a:xfrm>
          <a:prstGeom prst="rect">
            <a:avLst/>
          </a:prstGeom>
          <a:noFill/>
        </p:spPr>
        <p:txBody>
          <a:bodyPr wrap="square" rtlCol="0">
            <a:spAutoFit/>
          </a:bodyPr>
          <a:lstStyle/>
          <a:p>
            <a:r>
              <a:rPr lang="en-US" dirty="0">
                <a:solidFill>
                  <a:schemeClr val="bg1"/>
                </a:solidFill>
              </a:rPr>
              <a:t>Input bit and Registers state</a:t>
            </a:r>
            <a:endParaRPr lang="en-IN" dirty="0">
              <a:solidFill>
                <a:schemeClr val="bg1"/>
              </a:solidFill>
            </a:endParaRPr>
          </a:p>
        </p:txBody>
      </p:sp>
      <p:sp>
        <p:nvSpPr>
          <p:cNvPr id="12" name="TextBox 11">
            <a:extLst>
              <a:ext uri="{FF2B5EF4-FFF2-40B4-BE49-F238E27FC236}">
                <a16:creationId xmlns:a16="http://schemas.microsoft.com/office/drawing/2014/main" id="{9FEEBA28-7B70-7D85-8A26-105C9FD59555}"/>
              </a:ext>
            </a:extLst>
          </p:cNvPr>
          <p:cNvSpPr txBox="1"/>
          <p:nvPr/>
        </p:nvSpPr>
        <p:spPr>
          <a:xfrm>
            <a:off x="993585" y="3081772"/>
            <a:ext cx="3506599" cy="369332"/>
          </a:xfrm>
          <a:prstGeom prst="rect">
            <a:avLst/>
          </a:prstGeom>
          <a:noFill/>
        </p:spPr>
        <p:txBody>
          <a:bodyPr wrap="square" rtlCol="0">
            <a:spAutoFit/>
          </a:bodyPr>
          <a:lstStyle/>
          <a:p>
            <a:r>
              <a:rPr lang="en-US" dirty="0">
                <a:solidFill>
                  <a:schemeClr val="bg1"/>
                </a:solidFill>
              </a:rPr>
              <a:t>Final Encoded Message</a:t>
            </a:r>
            <a:endParaRPr lang="en-IN" dirty="0">
              <a:solidFill>
                <a:schemeClr val="bg1"/>
              </a:solidFill>
            </a:endParaRPr>
          </a:p>
        </p:txBody>
      </p:sp>
      <p:sp>
        <p:nvSpPr>
          <p:cNvPr id="14" name="TextBox 13">
            <a:extLst>
              <a:ext uri="{FF2B5EF4-FFF2-40B4-BE49-F238E27FC236}">
                <a16:creationId xmlns:a16="http://schemas.microsoft.com/office/drawing/2014/main" id="{5DAA5F6A-2261-3C49-C8AA-5F344772A2C6}"/>
              </a:ext>
            </a:extLst>
          </p:cNvPr>
          <p:cNvSpPr txBox="1"/>
          <p:nvPr/>
        </p:nvSpPr>
        <p:spPr>
          <a:xfrm>
            <a:off x="993585" y="1869441"/>
            <a:ext cx="3506599" cy="369332"/>
          </a:xfrm>
          <a:prstGeom prst="rect">
            <a:avLst/>
          </a:prstGeom>
          <a:noFill/>
        </p:spPr>
        <p:txBody>
          <a:bodyPr wrap="square" rtlCol="0">
            <a:spAutoFit/>
          </a:bodyPr>
          <a:lstStyle/>
          <a:p>
            <a:r>
              <a:rPr lang="en-US" dirty="0">
                <a:solidFill>
                  <a:schemeClr val="bg1"/>
                </a:solidFill>
              </a:rPr>
              <a:t>Encoded message state</a:t>
            </a:r>
            <a:endParaRPr lang="en-IN" dirty="0">
              <a:solidFill>
                <a:schemeClr val="bg1"/>
              </a:solidFill>
            </a:endParaRPr>
          </a:p>
        </p:txBody>
      </p:sp>
      <p:sp>
        <p:nvSpPr>
          <p:cNvPr id="21" name="TextBox 20">
            <a:extLst>
              <a:ext uri="{FF2B5EF4-FFF2-40B4-BE49-F238E27FC236}">
                <a16:creationId xmlns:a16="http://schemas.microsoft.com/office/drawing/2014/main" id="{003E171A-F0C7-C1EF-10F2-45525AE0D3D4}"/>
              </a:ext>
            </a:extLst>
          </p:cNvPr>
          <p:cNvSpPr txBox="1"/>
          <p:nvPr/>
        </p:nvSpPr>
        <p:spPr>
          <a:xfrm>
            <a:off x="299484" y="7193955"/>
            <a:ext cx="3431097" cy="369332"/>
          </a:xfrm>
          <a:prstGeom prst="rect">
            <a:avLst/>
          </a:prstGeom>
          <a:noFill/>
        </p:spPr>
        <p:txBody>
          <a:bodyPr wrap="square" rtlCol="0">
            <a:spAutoFit/>
          </a:bodyPr>
          <a:lstStyle/>
          <a:p>
            <a:r>
              <a:rPr lang="en-US" dirty="0">
                <a:solidFill>
                  <a:schemeClr val="bg1"/>
                </a:solidFill>
              </a:rPr>
              <a:t>Modulated Sequence:</a:t>
            </a:r>
            <a:endParaRPr lang="en-IN" dirty="0">
              <a:solidFill>
                <a:schemeClr val="bg1"/>
              </a:solidFill>
            </a:endParaRPr>
          </a:p>
        </p:txBody>
      </p:sp>
      <p:pic>
        <p:nvPicPr>
          <p:cNvPr id="25" name="Picture 24">
            <a:extLst>
              <a:ext uri="{FF2B5EF4-FFF2-40B4-BE49-F238E27FC236}">
                <a16:creationId xmlns:a16="http://schemas.microsoft.com/office/drawing/2014/main" id="{F67C0DBE-EB47-F21F-C5A0-4A5CF3A7641A}"/>
              </a:ext>
            </a:extLst>
          </p:cNvPr>
          <p:cNvPicPr>
            <a:picLocks noChangeAspect="1"/>
          </p:cNvPicPr>
          <p:nvPr/>
        </p:nvPicPr>
        <p:blipFill>
          <a:blip r:embed="rId6"/>
          <a:stretch>
            <a:fillRect/>
          </a:stretch>
        </p:blipFill>
        <p:spPr>
          <a:xfrm>
            <a:off x="1893269" y="7586634"/>
            <a:ext cx="7657944" cy="620051"/>
          </a:xfrm>
          <a:prstGeom prst="rect">
            <a:avLst/>
          </a:prstGeom>
        </p:spPr>
      </p:pic>
      <p:sp>
        <p:nvSpPr>
          <p:cNvPr id="26" name="TextBox 25">
            <a:extLst>
              <a:ext uri="{FF2B5EF4-FFF2-40B4-BE49-F238E27FC236}">
                <a16:creationId xmlns:a16="http://schemas.microsoft.com/office/drawing/2014/main" id="{CC0D4B76-7BAA-ED37-6781-9A01F614E68F}"/>
              </a:ext>
            </a:extLst>
          </p:cNvPr>
          <p:cNvSpPr txBox="1"/>
          <p:nvPr/>
        </p:nvSpPr>
        <p:spPr>
          <a:xfrm>
            <a:off x="299484" y="8464496"/>
            <a:ext cx="3431097" cy="646331"/>
          </a:xfrm>
          <a:prstGeom prst="rect">
            <a:avLst/>
          </a:prstGeom>
          <a:noFill/>
        </p:spPr>
        <p:txBody>
          <a:bodyPr wrap="square" rtlCol="0">
            <a:spAutoFit/>
          </a:bodyPr>
          <a:lstStyle/>
          <a:p>
            <a:r>
              <a:rPr lang="en-US" dirty="0">
                <a:solidFill>
                  <a:schemeClr val="bg1"/>
                </a:solidFill>
              </a:rPr>
              <a:t>AWGN Noise Adding:</a:t>
            </a:r>
          </a:p>
          <a:p>
            <a:r>
              <a:rPr lang="en-US" dirty="0">
                <a:solidFill>
                  <a:schemeClr val="bg1"/>
                </a:solidFill>
              </a:rPr>
              <a:t>Suppose now received sequence is:</a:t>
            </a:r>
            <a:endParaRPr lang="en-IN" dirty="0">
              <a:solidFill>
                <a:schemeClr val="bg1"/>
              </a:solidFill>
            </a:endParaRPr>
          </a:p>
        </p:txBody>
      </p:sp>
      <p:sp>
        <p:nvSpPr>
          <p:cNvPr id="27" name="TextBox 26">
            <a:extLst>
              <a:ext uri="{FF2B5EF4-FFF2-40B4-BE49-F238E27FC236}">
                <a16:creationId xmlns:a16="http://schemas.microsoft.com/office/drawing/2014/main" id="{35BD505C-D09E-CEE9-7EC0-0EB4A3F48CC2}"/>
              </a:ext>
            </a:extLst>
          </p:cNvPr>
          <p:cNvSpPr txBox="1"/>
          <p:nvPr/>
        </p:nvSpPr>
        <p:spPr>
          <a:xfrm>
            <a:off x="299484" y="10322321"/>
            <a:ext cx="3431097" cy="369332"/>
          </a:xfrm>
          <a:prstGeom prst="rect">
            <a:avLst/>
          </a:prstGeom>
          <a:noFill/>
        </p:spPr>
        <p:txBody>
          <a:bodyPr wrap="square" rtlCol="0">
            <a:spAutoFit/>
          </a:bodyPr>
          <a:lstStyle/>
          <a:p>
            <a:r>
              <a:rPr lang="en-US" dirty="0">
                <a:solidFill>
                  <a:schemeClr val="bg1"/>
                </a:solidFill>
              </a:rPr>
              <a:t>Demodulated Sequence:</a:t>
            </a:r>
            <a:endParaRPr lang="en-IN" dirty="0">
              <a:solidFill>
                <a:schemeClr val="bg1"/>
              </a:solidFill>
            </a:endParaRPr>
          </a:p>
        </p:txBody>
      </p:sp>
      <p:pic>
        <p:nvPicPr>
          <p:cNvPr id="28" name="Picture 27">
            <a:extLst>
              <a:ext uri="{FF2B5EF4-FFF2-40B4-BE49-F238E27FC236}">
                <a16:creationId xmlns:a16="http://schemas.microsoft.com/office/drawing/2014/main" id="{6DFEF8AC-ED74-125D-CEA5-4946127E8CA1}"/>
              </a:ext>
            </a:extLst>
          </p:cNvPr>
          <p:cNvPicPr>
            <a:picLocks noChangeAspect="1"/>
          </p:cNvPicPr>
          <p:nvPr/>
        </p:nvPicPr>
        <p:blipFill>
          <a:blip r:embed="rId7"/>
          <a:stretch>
            <a:fillRect/>
          </a:stretch>
        </p:blipFill>
        <p:spPr>
          <a:xfrm>
            <a:off x="1893269" y="10908763"/>
            <a:ext cx="7657944" cy="585607"/>
          </a:xfrm>
          <a:prstGeom prst="rect">
            <a:avLst/>
          </a:prstGeom>
        </p:spPr>
      </p:pic>
      <p:pic>
        <p:nvPicPr>
          <p:cNvPr id="29" name="Picture 28">
            <a:extLst>
              <a:ext uri="{FF2B5EF4-FFF2-40B4-BE49-F238E27FC236}">
                <a16:creationId xmlns:a16="http://schemas.microsoft.com/office/drawing/2014/main" id="{324CE64B-6F37-63F2-08AE-B36CC593A4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93269" y="9416686"/>
            <a:ext cx="7657944" cy="585607"/>
          </a:xfrm>
          <a:prstGeom prst="rect">
            <a:avLst/>
          </a:prstGeom>
        </p:spPr>
      </p:pic>
      <p:pic>
        <p:nvPicPr>
          <p:cNvPr id="5" name="Picture 4">
            <a:extLst>
              <a:ext uri="{FF2B5EF4-FFF2-40B4-BE49-F238E27FC236}">
                <a16:creationId xmlns:a16="http://schemas.microsoft.com/office/drawing/2014/main" id="{79210FEA-D4C5-5C22-407C-A586CA3BA193}"/>
              </a:ext>
            </a:extLst>
          </p:cNvPr>
          <p:cNvPicPr>
            <a:picLocks noChangeAspect="1"/>
          </p:cNvPicPr>
          <p:nvPr/>
        </p:nvPicPr>
        <p:blipFill>
          <a:blip r:embed="rId9"/>
          <a:stretch>
            <a:fillRect/>
          </a:stretch>
        </p:blipFill>
        <p:spPr>
          <a:xfrm>
            <a:off x="3255769" y="1193530"/>
            <a:ext cx="8325908" cy="4611675"/>
          </a:xfrm>
          <a:prstGeom prst="rect">
            <a:avLst/>
          </a:prstGeom>
        </p:spPr>
      </p:pic>
    </p:spTree>
    <p:extLst>
      <p:ext uri="{BB962C8B-B14F-4D97-AF65-F5344CB8AC3E}">
        <p14:creationId xmlns:p14="http://schemas.microsoft.com/office/powerpoint/2010/main" val="3551923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03E04DF-AB99-4673-B660-11736184BE61}"/>
              </a:ext>
            </a:extLst>
          </p:cNvPr>
          <p:cNvSpPr txBox="1"/>
          <p:nvPr/>
        </p:nvSpPr>
        <p:spPr>
          <a:xfrm>
            <a:off x="299484" y="407551"/>
            <a:ext cx="694101"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Example</a:t>
            </a:r>
          </a:p>
        </p:txBody>
      </p:sp>
      <p:grpSp>
        <p:nvGrpSpPr>
          <p:cNvPr id="2" name="Group 1">
            <a:extLst>
              <a:ext uri="{FF2B5EF4-FFF2-40B4-BE49-F238E27FC236}">
                <a16:creationId xmlns:a16="http://schemas.microsoft.com/office/drawing/2014/main" id="{B534559A-1E5B-321C-CC10-EDD304FCD722}"/>
              </a:ext>
            </a:extLst>
          </p:cNvPr>
          <p:cNvGrpSpPr/>
          <p:nvPr/>
        </p:nvGrpSpPr>
        <p:grpSpPr>
          <a:xfrm>
            <a:off x="299484" y="369986"/>
            <a:ext cx="11644423" cy="5768347"/>
            <a:chOff x="299484" y="369986"/>
            <a:chExt cx="11644423" cy="5768347"/>
          </a:xfrm>
        </p:grpSpPr>
        <p:cxnSp>
          <p:nvCxnSpPr>
            <p:cNvPr id="9" name="Straight Connector 8">
              <a:extLst>
                <a:ext uri="{FF2B5EF4-FFF2-40B4-BE49-F238E27FC236}">
                  <a16:creationId xmlns:a16="http://schemas.microsoft.com/office/drawing/2014/main" id="{DD3237BC-BEFD-32BD-F27B-ABFA0C63003E}"/>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3" name="Chart 12">
              <a:extLst>
                <a:ext uri="{FF2B5EF4-FFF2-40B4-BE49-F238E27FC236}">
                  <a16:creationId xmlns:a16="http://schemas.microsoft.com/office/drawing/2014/main" id="{D3BFE5CB-4AA7-D486-CC03-17092C5FEF58}"/>
                </a:ext>
              </a:extLst>
            </p:cNvPr>
            <p:cNvGraphicFramePr/>
            <p:nvPr>
              <p:extLst>
                <p:ext uri="{D42A27DB-BD31-4B8C-83A1-F6EECF244321}">
                  <p14:modId xmlns:p14="http://schemas.microsoft.com/office/powerpoint/2010/main" val="3490889765"/>
                </p:ext>
              </p:extLst>
            </p:nvPr>
          </p:nvGraphicFramePr>
          <p:xfrm>
            <a:off x="299485" y="719666"/>
            <a:ext cx="11644422" cy="5418667"/>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potential">
              <a:extLst>
                <a:ext uri="{FF2B5EF4-FFF2-40B4-BE49-F238E27FC236}">
                  <a16:creationId xmlns:a16="http://schemas.microsoft.com/office/drawing/2014/main" id="{694D1488-DFF1-676F-66D3-FFC325542115}"/>
                </a:ext>
              </a:extLst>
            </p:cNvPr>
            <p:cNvGrpSpPr/>
            <p:nvPr/>
          </p:nvGrpSpPr>
          <p:grpSpPr>
            <a:xfrm>
              <a:off x="5842207" y="369986"/>
              <a:ext cx="507586" cy="507586"/>
              <a:chOff x="4797684" y="4481585"/>
              <a:chExt cx="507586" cy="507586"/>
            </a:xfrm>
          </p:grpSpPr>
          <p:sp useBgFill="1">
            <p:nvSpPr>
              <p:cNvPr id="23" name="Oval 22">
                <a:extLst>
                  <a:ext uri="{FF2B5EF4-FFF2-40B4-BE49-F238E27FC236}">
                    <a16:creationId xmlns:a16="http://schemas.microsoft.com/office/drawing/2014/main" id="{D7F15562-73D6-A77C-2494-60C05D751A4B}"/>
                  </a:ext>
                </a:extLst>
              </p:cNvPr>
              <p:cNvSpPr/>
              <p:nvPr/>
            </p:nvSpPr>
            <p:spPr>
              <a:xfrm>
                <a:off x="4797684" y="4481585"/>
                <a:ext cx="507586" cy="507586"/>
              </a:xfrm>
              <a:prstGeom prst="ellipse">
                <a:avLst/>
              </a:prstGeom>
              <a:blipFill dpi="0" rotWithShape="0">
                <a:blip r:embed="rId3">
                  <a:lum/>
                </a:blip>
                <a:srcRect/>
                <a:stretch>
                  <a:fillRect l="-1310688" t="-556512" r="-991269" b="-69458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4" name="Graphic 23">
                <a:extLst>
                  <a:ext uri="{FF2B5EF4-FFF2-40B4-BE49-F238E27FC236}">
                    <a16:creationId xmlns:a16="http://schemas.microsoft.com/office/drawing/2014/main" id="{7E26FE28-9C5B-0BD9-94DA-B3B73633E7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477" y="4609378"/>
                <a:ext cx="252000" cy="252000"/>
              </a:xfrm>
              <a:prstGeom prst="rect">
                <a:avLst/>
              </a:prstGeom>
            </p:spPr>
          </p:pic>
        </p:grpSp>
      </p:grpSp>
      <p:sp>
        <p:nvSpPr>
          <p:cNvPr id="3" name="TextBox 2">
            <a:extLst>
              <a:ext uri="{FF2B5EF4-FFF2-40B4-BE49-F238E27FC236}">
                <a16:creationId xmlns:a16="http://schemas.microsoft.com/office/drawing/2014/main" id="{AC68F6D8-CA04-79BC-D448-A9AA99397620}"/>
              </a:ext>
            </a:extLst>
          </p:cNvPr>
          <p:cNvSpPr txBox="1"/>
          <p:nvPr/>
        </p:nvSpPr>
        <p:spPr>
          <a:xfrm>
            <a:off x="419450" y="1212797"/>
            <a:ext cx="3431097" cy="369332"/>
          </a:xfrm>
          <a:prstGeom prst="rect">
            <a:avLst/>
          </a:prstGeom>
          <a:noFill/>
        </p:spPr>
        <p:txBody>
          <a:bodyPr wrap="square" rtlCol="0">
            <a:spAutoFit/>
          </a:bodyPr>
          <a:lstStyle/>
          <a:p>
            <a:r>
              <a:rPr lang="en-US" dirty="0">
                <a:solidFill>
                  <a:schemeClr val="bg1"/>
                </a:solidFill>
              </a:rPr>
              <a:t>Modulated Sequence:</a:t>
            </a:r>
            <a:endParaRPr lang="en-IN" dirty="0">
              <a:solidFill>
                <a:schemeClr val="bg1"/>
              </a:solidFill>
            </a:endParaRPr>
          </a:p>
        </p:txBody>
      </p:sp>
      <p:pic>
        <p:nvPicPr>
          <p:cNvPr id="5" name="Picture 4">
            <a:extLst>
              <a:ext uri="{FF2B5EF4-FFF2-40B4-BE49-F238E27FC236}">
                <a16:creationId xmlns:a16="http://schemas.microsoft.com/office/drawing/2014/main" id="{E5FB4C6A-49B5-C7FD-BC16-7281A4C56C55}"/>
              </a:ext>
            </a:extLst>
          </p:cNvPr>
          <p:cNvPicPr>
            <a:picLocks noChangeAspect="1"/>
          </p:cNvPicPr>
          <p:nvPr/>
        </p:nvPicPr>
        <p:blipFill>
          <a:blip r:embed="rId6"/>
          <a:stretch>
            <a:fillRect/>
          </a:stretch>
        </p:blipFill>
        <p:spPr>
          <a:xfrm>
            <a:off x="2013235" y="1596598"/>
            <a:ext cx="7657944" cy="620051"/>
          </a:xfrm>
          <a:prstGeom prst="rect">
            <a:avLst/>
          </a:prstGeom>
        </p:spPr>
      </p:pic>
      <p:sp>
        <p:nvSpPr>
          <p:cNvPr id="7" name="TextBox 6">
            <a:extLst>
              <a:ext uri="{FF2B5EF4-FFF2-40B4-BE49-F238E27FC236}">
                <a16:creationId xmlns:a16="http://schemas.microsoft.com/office/drawing/2014/main" id="{3E0C9EE6-F95F-3BD1-8537-186CBC4DA0E5}"/>
              </a:ext>
            </a:extLst>
          </p:cNvPr>
          <p:cNvSpPr txBox="1"/>
          <p:nvPr/>
        </p:nvSpPr>
        <p:spPr>
          <a:xfrm>
            <a:off x="419450" y="2483338"/>
            <a:ext cx="3431097" cy="646331"/>
          </a:xfrm>
          <a:prstGeom prst="rect">
            <a:avLst/>
          </a:prstGeom>
          <a:noFill/>
        </p:spPr>
        <p:txBody>
          <a:bodyPr wrap="square" rtlCol="0">
            <a:spAutoFit/>
          </a:bodyPr>
          <a:lstStyle/>
          <a:p>
            <a:r>
              <a:rPr lang="en-US" dirty="0">
                <a:solidFill>
                  <a:schemeClr val="bg1"/>
                </a:solidFill>
              </a:rPr>
              <a:t>AWGN Noise Adding:</a:t>
            </a:r>
          </a:p>
          <a:p>
            <a:r>
              <a:rPr lang="en-US" dirty="0">
                <a:solidFill>
                  <a:schemeClr val="bg1"/>
                </a:solidFill>
              </a:rPr>
              <a:t>Suppose now received sequence is:</a:t>
            </a:r>
            <a:endParaRPr lang="en-IN" dirty="0">
              <a:solidFill>
                <a:schemeClr val="bg1"/>
              </a:solidFill>
            </a:endParaRPr>
          </a:p>
        </p:txBody>
      </p:sp>
      <p:sp>
        <p:nvSpPr>
          <p:cNvPr id="12" name="TextBox 11">
            <a:extLst>
              <a:ext uri="{FF2B5EF4-FFF2-40B4-BE49-F238E27FC236}">
                <a16:creationId xmlns:a16="http://schemas.microsoft.com/office/drawing/2014/main" id="{7A0328FC-73DB-160C-21CD-6012DBB062EF}"/>
              </a:ext>
            </a:extLst>
          </p:cNvPr>
          <p:cNvSpPr txBox="1"/>
          <p:nvPr/>
        </p:nvSpPr>
        <p:spPr>
          <a:xfrm>
            <a:off x="419450" y="4341163"/>
            <a:ext cx="3431097" cy="369332"/>
          </a:xfrm>
          <a:prstGeom prst="rect">
            <a:avLst/>
          </a:prstGeom>
          <a:noFill/>
        </p:spPr>
        <p:txBody>
          <a:bodyPr wrap="square" rtlCol="0">
            <a:spAutoFit/>
          </a:bodyPr>
          <a:lstStyle/>
          <a:p>
            <a:r>
              <a:rPr lang="en-US" dirty="0">
                <a:solidFill>
                  <a:schemeClr val="bg1"/>
                </a:solidFill>
              </a:rPr>
              <a:t>Demodulated Sequence:</a:t>
            </a:r>
            <a:endParaRPr lang="en-IN" dirty="0">
              <a:solidFill>
                <a:schemeClr val="bg1"/>
              </a:solidFill>
            </a:endParaRPr>
          </a:p>
        </p:txBody>
      </p:sp>
      <p:pic>
        <p:nvPicPr>
          <p:cNvPr id="17" name="Picture 16">
            <a:extLst>
              <a:ext uri="{FF2B5EF4-FFF2-40B4-BE49-F238E27FC236}">
                <a16:creationId xmlns:a16="http://schemas.microsoft.com/office/drawing/2014/main" id="{ABC8E8E3-40C8-BAD7-46D2-D918C37005A7}"/>
              </a:ext>
            </a:extLst>
          </p:cNvPr>
          <p:cNvPicPr>
            <a:picLocks noChangeAspect="1"/>
          </p:cNvPicPr>
          <p:nvPr/>
        </p:nvPicPr>
        <p:blipFill>
          <a:blip r:embed="rId7"/>
          <a:stretch>
            <a:fillRect/>
          </a:stretch>
        </p:blipFill>
        <p:spPr>
          <a:xfrm>
            <a:off x="2013235" y="4927605"/>
            <a:ext cx="7657944" cy="585607"/>
          </a:xfrm>
          <a:prstGeom prst="rect">
            <a:avLst/>
          </a:prstGeom>
        </p:spPr>
      </p:pic>
      <p:pic>
        <p:nvPicPr>
          <p:cNvPr id="19" name="Picture 18">
            <a:extLst>
              <a:ext uri="{FF2B5EF4-FFF2-40B4-BE49-F238E27FC236}">
                <a16:creationId xmlns:a16="http://schemas.microsoft.com/office/drawing/2014/main" id="{1F454718-6D51-475B-C341-5807354FE0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3235" y="3435528"/>
            <a:ext cx="7657944" cy="585607"/>
          </a:xfrm>
          <a:prstGeom prst="rect">
            <a:avLst/>
          </a:prstGeom>
        </p:spPr>
      </p:pic>
      <p:sp>
        <p:nvSpPr>
          <p:cNvPr id="4" name="TextBox 3">
            <a:extLst>
              <a:ext uri="{FF2B5EF4-FFF2-40B4-BE49-F238E27FC236}">
                <a16:creationId xmlns:a16="http://schemas.microsoft.com/office/drawing/2014/main" id="{9D9933DF-8836-5CFE-61F3-E2F00734156D}"/>
              </a:ext>
            </a:extLst>
          </p:cNvPr>
          <p:cNvSpPr txBox="1"/>
          <p:nvPr/>
        </p:nvSpPr>
        <p:spPr>
          <a:xfrm>
            <a:off x="299484" y="7090347"/>
            <a:ext cx="4739346" cy="461665"/>
          </a:xfrm>
          <a:prstGeom prst="rect">
            <a:avLst/>
          </a:prstGeom>
          <a:noFill/>
        </p:spPr>
        <p:txBody>
          <a:bodyPr wrap="square" rtlCol="0">
            <a:spAutoFit/>
          </a:bodyPr>
          <a:lstStyle/>
          <a:p>
            <a:r>
              <a:rPr lang="en-US" sz="2400" dirty="0">
                <a:solidFill>
                  <a:schemeClr val="bg1"/>
                </a:solidFill>
              </a:rPr>
              <a:t>State diagram to traverse trellis diagram</a:t>
            </a:r>
            <a:endParaRPr lang="en-IN" sz="2400" dirty="0">
              <a:solidFill>
                <a:schemeClr val="bg1"/>
              </a:solidFill>
            </a:endParaRPr>
          </a:p>
        </p:txBody>
      </p:sp>
      <p:sp>
        <p:nvSpPr>
          <p:cNvPr id="6" name="TextBox 5">
            <a:extLst>
              <a:ext uri="{FF2B5EF4-FFF2-40B4-BE49-F238E27FC236}">
                <a16:creationId xmlns:a16="http://schemas.microsoft.com/office/drawing/2014/main" id="{4A1B1EF7-E732-27EF-3AA8-BADE41FFF683}"/>
              </a:ext>
            </a:extLst>
          </p:cNvPr>
          <p:cNvSpPr txBox="1"/>
          <p:nvPr/>
        </p:nvSpPr>
        <p:spPr>
          <a:xfrm>
            <a:off x="7785355" y="7517880"/>
            <a:ext cx="6493701" cy="461665"/>
          </a:xfrm>
          <a:prstGeom prst="rect">
            <a:avLst/>
          </a:prstGeom>
          <a:noFill/>
        </p:spPr>
        <p:txBody>
          <a:bodyPr wrap="square" rtlCol="0">
            <a:spAutoFit/>
          </a:bodyPr>
          <a:lstStyle/>
          <a:p>
            <a:r>
              <a:rPr lang="en-US" sz="2400" dirty="0">
                <a:solidFill>
                  <a:schemeClr val="bg1"/>
                </a:solidFill>
              </a:rPr>
              <a:t>State Table </a:t>
            </a:r>
            <a:endParaRPr lang="en-IN" sz="2400" dirty="0">
              <a:solidFill>
                <a:schemeClr val="bg1"/>
              </a:solidFill>
            </a:endParaRPr>
          </a:p>
        </p:txBody>
      </p:sp>
      <p:cxnSp>
        <p:nvCxnSpPr>
          <p:cNvPr id="11" name="Straight Connector 10">
            <a:extLst>
              <a:ext uri="{FF2B5EF4-FFF2-40B4-BE49-F238E27FC236}">
                <a16:creationId xmlns:a16="http://schemas.microsoft.com/office/drawing/2014/main" id="{5574DF37-5DA4-092C-7343-99C979C8997F}"/>
              </a:ext>
            </a:extLst>
          </p:cNvPr>
          <p:cNvCxnSpPr>
            <a:cxnSpLocks/>
          </p:cNvCxnSpPr>
          <p:nvPr/>
        </p:nvCxnSpPr>
        <p:spPr>
          <a:xfrm>
            <a:off x="8291755" y="1899823"/>
            <a:ext cx="115399"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0633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AF8D7-96FB-6179-1BD0-1DBE9F9ADD9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9767400-6015-111C-632C-39B3A69A9F4B}"/>
              </a:ext>
            </a:extLst>
          </p:cNvPr>
          <p:cNvSpPr txBox="1"/>
          <p:nvPr/>
        </p:nvSpPr>
        <p:spPr>
          <a:xfrm>
            <a:off x="299484" y="407551"/>
            <a:ext cx="694101"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Example</a:t>
            </a:r>
          </a:p>
        </p:txBody>
      </p:sp>
      <p:grpSp>
        <p:nvGrpSpPr>
          <p:cNvPr id="2" name="Group 1">
            <a:extLst>
              <a:ext uri="{FF2B5EF4-FFF2-40B4-BE49-F238E27FC236}">
                <a16:creationId xmlns:a16="http://schemas.microsoft.com/office/drawing/2014/main" id="{A942B6A1-DB85-B8EA-2B7E-D1E0070DE38C}"/>
              </a:ext>
            </a:extLst>
          </p:cNvPr>
          <p:cNvGrpSpPr/>
          <p:nvPr/>
        </p:nvGrpSpPr>
        <p:grpSpPr>
          <a:xfrm>
            <a:off x="299484" y="392846"/>
            <a:ext cx="11644423" cy="5768347"/>
            <a:chOff x="299484" y="369986"/>
            <a:chExt cx="11644423" cy="5768347"/>
          </a:xfrm>
        </p:grpSpPr>
        <p:cxnSp>
          <p:nvCxnSpPr>
            <p:cNvPr id="9" name="Straight Connector 8">
              <a:extLst>
                <a:ext uri="{FF2B5EF4-FFF2-40B4-BE49-F238E27FC236}">
                  <a16:creationId xmlns:a16="http://schemas.microsoft.com/office/drawing/2014/main" id="{79AF1EBA-307B-99B4-7C28-F5CEE9905D7C}"/>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3" name="Chart 12">
              <a:extLst>
                <a:ext uri="{FF2B5EF4-FFF2-40B4-BE49-F238E27FC236}">
                  <a16:creationId xmlns:a16="http://schemas.microsoft.com/office/drawing/2014/main" id="{EDF05FB7-FBB9-176D-F0E5-04E17F6B4140}"/>
                </a:ext>
              </a:extLst>
            </p:cNvPr>
            <p:cNvGraphicFramePr/>
            <p:nvPr/>
          </p:nvGraphicFramePr>
          <p:xfrm>
            <a:off x="299485" y="719666"/>
            <a:ext cx="11644422" cy="5418667"/>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potential">
              <a:extLst>
                <a:ext uri="{FF2B5EF4-FFF2-40B4-BE49-F238E27FC236}">
                  <a16:creationId xmlns:a16="http://schemas.microsoft.com/office/drawing/2014/main" id="{9A38D07C-AFFE-ED1B-E8F0-41792500DE9B}"/>
                </a:ext>
              </a:extLst>
            </p:cNvPr>
            <p:cNvGrpSpPr/>
            <p:nvPr/>
          </p:nvGrpSpPr>
          <p:grpSpPr>
            <a:xfrm>
              <a:off x="5842207" y="369986"/>
              <a:ext cx="507586" cy="507586"/>
              <a:chOff x="4797684" y="4481585"/>
              <a:chExt cx="507586" cy="507586"/>
            </a:xfrm>
          </p:grpSpPr>
          <p:sp useBgFill="1">
            <p:nvSpPr>
              <p:cNvPr id="23" name="Oval 22">
                <a:extLst>
                  <a:ext uri="{FF2B5EF4-FFF2-40B4-BE49-F238E27FC236}">
                    <a16:creationId xmlns:a16="http://schemas.microsoft.com/office/drawing/2014/main" id="{960A3197-A8D4-6B5C-02F4-39CA2EA2533E}"/>
                  </a:ext>
                </a:extLst>
              </p:cNvPr>
              <p:cNvSpPr/>
              <p:nvPr/>
            </p:nvSpPr>
            <p:spPr>
              <a:xfrm>
                <a:off x="4797684" y="4481585"/>
                <a:ext cx="507586" cy="507586"/>
              </a:xfrm>
              <a:prstGeom prst="ellipse">
                <a:avLst/>
              </a:prstGeom>
              <a:blipFill dpi="0" rotWithShape="0">
                <a:blip r:embed="rId3">
                  <a:lum/>
                </a:blip>
                <a:srcRect/>
                <a:stretch>
                  <a:fillRect l="-1310688" t="-556512" r="-991269" b="-69458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4" name="Graphic 23">
                <a:extLst>
                  <a:ext uri="{FF2B5EF4-FFF2-40B4-BE49-F238E27FC236}">
                    <a16:creationId xmlns:a16="http://schemas.microsoft.com/office/drawing/2014/main" id="{8EC9DBE6-E994-4C78-E329-92C862181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477" y="4609378"/>
                <a:ext cx="252000" cy="252000"/>
              </a:xfrm>
              <a:prstGeom prst="rect">
                <a:avLst/>
              </a:prstGeom>
            </p:spPr>
          </p:pic>
        </p:grpSp>
      </p:grpSp>
      <p:graphicFrame>
        <p:nvGraphicFramePr>
          <p:cNvPr id="4" name="Table 3">
            <a:extLst>
              <a:ext uri="{FF2B5EF4-FFF2-40B4-BE49-F238E27FC236}">
                <a16:creationId xmlns:a16="http://schemas.microsoft.com/office/drawing/2014/main" id="{B6ED84C4-FC60-844F-9213-A2C038093273}"/>
              </a:ext>
            </a:extLst>
          </p:cNvPr>
          <p:cNvGraphicFramePr>
            <a:graphicFrameLocks noGrp="1"/>
          </p:cNvGraphicFramePr>
          <p:nvPr>
            <p:extLst>
              <p:ext uri="{D42A27DB-BD31-4B8C-83A1-F6EECF244321}">
                <p14:modId xmlns:p14="http://schemas.microsoft.com/office/powerpoint/2010/main" val="1889313069"/>
              </p:ext>
            </p:extLst>
          </p:nvPr>
        </p:nvGraphicFramePr>
        <p:xfrm>
          <a:off x="5682816" y="1677799"/>
          <a:ext cx="5853652" cy="3291840"/>
        </p:xfrm>
        <a:graphic>
          <a:graphicData uri="http://schemas.openxmlformats.org/drawingml/2006/table">
            <a:tbl>
              <a:tblPr firstRow="1" bandRow="1">
                <a:tableStyleId>{5C22544A-7EE6-4342-B048-85BDC9FD1C3A}</a:tableStyleId>
              </a:tblPr>
              <a:tblGrid>
                <a:gridCol w="1463413">
                  <a:extLst>
                    <a:ext uri="{9D8B030D-6E8A-4147-A177-3AD203B41FA5}">
                      <a16:colId xmlns:a16="http://schemas.microsoft.com/office/drawing/2014/main" val="522158723"/>
                    </a:ext>
                  </a:extLst>
                </a:gridCol>
                <a:gridCol w="1463413">
                  <a:extLst>
                    <a:ext uri="{9D8B030D-6E8A-4147-A177-3AD203B41FA5}">
                      <a16:colId xmlns:a16="http://schemas.microsoft.com/office/drawing/2014/main" val="1668987762"/>
                    </a:ext>
                  </a:extLst>
                </a:gridCol>
                <a:gridCol w="1463413">
                  <a:extLst>
                    <a:ext uri="{9D8B030D-6E8A-4147-A177-3AD203B41FA5}">
                      <a16:colId xmlns:a16="http://schemas.microsoft.com/office/drawing/2014/main" val="1792245481"/>
                    </a:ext>
                  </a:extLst>
                </a:gridCol>
                <a:gridCol w="1463413">
                  <a:extLst>
                    <a:ext uri="{9D8B030D-6E8A-4147-A177-3AD203B41FA5}">
                      <a16:colId xmlns:a16="http://schemas.microsoft.com/office/drawing/2014/main" val="4002538970"/>
                    </a:ext>
                  </a:extLst>
                </a:gridCol>
              </a:tblGrid>
              <a:tr h="341851">
                <a:tc>
                  <a:txBody>
                    <a:bodyPr/>
                    <a:lstStyle/>
                    <a:p>
                      <a:pPr algn="ctr"/>
                      <a:r>
                        <a:rPr lang="en-US" sz="1800" dirty="0">
                          <a:solidFill>
                            <a:schemeClr val="bg1"/>
                          </a:solidFill>
                        </a:rPr>
                        <a:t>Current state</a:t>
                      </a:r>
                      <a:endParaRPr lang="en-IN"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bg1"/>
                          </a:solidFill>
                        </a:rPr>
                        <a:t>input bit</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bg1"/>
                          </a:solidFill>
                        </a:rPr>
                        <a:t>Next state</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bg1"/>
                          </a:solidFill>
                        </a:rPr>
                        <a:t>output</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6258184"/>
                  </a:ext>
                </a:extLst>
              </a:tr>
              <a:tr h="341851">
                <a:tc>
                  <a:txBody>
                    <a:bodyPr/>
                    <a:lstStyle/>
                    <a:p>
                      <a:pPr algn="ctr"/>
                      <a:r>
                        <a:rPr lang="en-US" dirty="0">
                          <a:solidFill>
                            <a:schemeClr val="bg1"/>
                          </a:solidFill>
                        </a:rPr>
                        <a:t>A</a:t>
                      </a:r>
                      <a:endParaRPr lang="en-IN"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A</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7041224"/>
                  </a:ext>
                </a:extLst>
              </a:tr>
              <a:tr h="341851">
                <a:tc>
                  <a:txBody>
                    <a:bodyPr/>
                    <a:lstStyle/>
                    <a:p>
                      <a:pPr algn="ctr"/>
                      <a:r>
                        <a:rPr lang="en-US" dirty="0">
                          <a:solidFill>
                            <a:schemeClr val="bg1"/>
                          </a:solidFill>
                        </a:rPr>
                        <a:t>C</a:t>
                      </a:r>
                      <a:endParaRPr lang="en-IN"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A</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‘11’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8968761"/>
                  </a:ext>
                </a:extLst>
              </a:tr>
              <a:tr h="341851">
                <a:tc>
                  <a:txBody>
                    <a:bodyPr/>
                    <a:lstStyle/>
                    <a:p>
                      <a:pPr algn="ctr"/>
                      <a:r>
                        <a:rPr lang="en-US" dirty="0">
                          <a:solidFill>
                            <a:schemeClr val="bg1"/>
                          </a:solidFill>
                        </a:rPr>
                        <a:t>A</a:t>
                      </a:r>
                      <a:endParaRPr lang="en-IN"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B</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‘11’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814798"/>
                  </a:ext>
                </a:extLst>
              </a:tr>
              <a:tr h="341851">
                <a:tc>
                  <a:txBody>
                    <a:bodyPr/>
                    <a:lstStyle/>
                    <a:p>
                      <a:pPr algn="ctr"/>
                      <a:r>
                        <a:rPr lang="en-US" dirty="0">
                          <a:solidFill>
                            <a:schemeClr val="bg1"/>
                          </a:solidFill>
                        </a:rPr>
                        <a:t>C</a:t>
                      </a:r>
                      <a:endParaRPr lang="en-IN"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B</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8885317"/>
                  </a:ext>
                </a:extLst>
              </a:tr>
              <a:tr h="341851">
                <a:tc>
                  <a:txBody>
                    <a:bodyPr/>
                    <a:lstStyle/>
                    <a:p>
                      <a:pPr algn="ctr"/>
                      <a:r>
                        <a:rPr lang="en-US" dirty="0">
                          <a:solidFill>
                            <a:schemeClr val="bg1"/>
                          </a:solidFill>
                        </a:rPr>
                        <a:t>B</a:t>
                      </a:r>
                      <a:endParaRPr lang="en-IN"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C</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1226307"/>
                  </a:ext>
                </a:extLst>
              </a:tr>
              <a:tr h="341851">
                <a:tc>
                  <a:txBody>
                    <a:bodyPr/>
                    <a:lstStyle/>
                    <a:p>
                      <a:pPr algn="ctr"/>
                      <a:r>
                        <a:rPr lang="en-US" dirty="0">
                          <a:solidFill>
                            <a:schemeClr val="bg1"/>
                          </a:solidFill>
                        </a:rPr>
                        <a:t>D</a:t>
                      </a:r>
                      <a:endParaRPr lang="en-IN"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C</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‘10’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9047889"/>
                  </a:ext>
                </a:extLst>
              </a:tr>
              <a:tr h="341851">
                <a:tc>
                  <a:txBody>
                    <a:bodyPr/>
                    <a:lstStyle/>
                    <a:p>
                      <a:pPr algn="ctr"/>
                      <a:r>
                        <a:rPr lang="en-US" dirty="0">
                          <a:solidFill>
                            <a:schemeClr val="bg1"/>
                          </a:solidFill>
                        </a:rPr>
                        <a:t>B</a:t>
                      </a:r>
                      <a:endParaRPr lang="en-IN"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D</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‘10’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4052227"/>
                  </a:ext>
                </a:extLst>
              </a:tr>
              <a:tr h="341851">
                <a:tc>
                  <a:txBody>
                    <a:bodyPr/>
                    <a:lstStyle/>
                    <a:p>
                      <a:pPr algn="ctr"/>
                      <a:r>
                        <a:rPr lang="en-US" dirty="0">
                          <a:solidFill>
                            <a:schemeClr val="bg1"/>
                          </a:solidFill>
                        </a:rPr>
                        <a:t>D</a:t>
                      </a:r>
                      <a:endParaRPr lang="en-IN"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D</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bg1"/>
                          </a:solidFill>
                        </a:rPr>
                        <a:t>’01’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3582924"/>
                  </a:ext>
                </a:extLst>
              </a:tr>
            </a:tbl>
          </a:graphicData>
        </a:graphic>
      </p:graphicFrame>
      <p:sp>
        <p:nvSpPr>
          <p:cNvPr id="10" name="TextBox 9">
            <a:extLst>
              <a:ext uri="{FF2B5EF4-FFF2-40B4-BE49-F238E27FC236}">
                <a16:creationId xmlns:a16="http://schemas.microsoft.com/office/drawing/2014/main" id="{D6DF2569-A79F-1D04-F17F-37E2F5959EAF}"/>
              </a:ext>
            </a:extLst>
          </p:cNvPr>
          <p:cNvSpPr txBox="1"/>
          <p:nvPr/>
        </p:nvSpPr>
        <p:spPr>
          <a:xfrm>
            <a:off x="491448" y="4542106"/>
            <a:ext cx="4739346" cy="461665"/>
          </a:xfrm>
          <a:prstGeom prst="rect">
            <a:avLst/>
          </a:prstGeom>
          <a:noFill/>
        </p:spPr>
        <p:txBody>
          <a:bodyPr wrap="square" rtlCol="0">
            <a:spAutoFit/>
          </a:bodyPr>
          <a:lstStyle/>
          <a:p>
            <a:r>
              <a:rPr lang="en-US" sz="2400" dirty="0">
                <a:solidFill>
                  <a:schemeClr val="bg1"/>
                </a:solidFill>
              </a:rPr>
              <a:t>State diagram to traverse trellis diagram</a:t>
            </a:r>
            <a:endParaRPr lang="en-IN" sz="2400" dirty="0">
              <a:solidFill>
                <a:schemeClr val="bg1"/>
              </a:solidFill>
            </a:endParaRPr>
          </a:p>
        </p:txBody>
      </p:sp>
      <p:sp>
        <p:nvSpPr>
          <p:cNvPr id="11" name="TextBox 10">
            <a:extLst>
              <a:ext uri="{FF2B5EF4-FFF2-40B4-BE49-F238E27FC236}">
                <a16:creationId xmlns:a16="http://schemas.microsoft.com/office/drawing/2014/main" id="{6ACE272E-573C-3BE1-B127-7EB27029E2B8}"/>
              </a:ext>
            </a:extLst>
          </p:cNvPr>
          <p:cNvSpPr txBox="1"/>
          <p:nvPr/>
        </p:nvSpPr>
        <p:spPr>
          <a:xfrm>
            <a:off x="7977319" y="4969639"/>
            <a:ext cx="6493701" cy="461665"/>
          </a:xfrm>
          <a:prstGeom prst="rect">
            <a:avLst/>
          </a:prstGeom>
          <a:noFill/>
        </p:spPr>
        <p:txBody>
          <a:bodyPr wrap="square" rtlCol="0">
            <a:spAutoFit/>
          </a:bodyPr>
          <a:lstStyle/>
          <a:p>
            <a:r>
              <a:rPr lang="en-US" sz="2400" dirty="0">
                <a:solidFill>
                  <a:schemeClr val="bg1"/>
                </a:solidFill>
              </a:rPr>
              <a:t>State Table </a:t>
            </a:r>
            <a:endParaRPr lang="en-IN" sz="2400" dirty="0">
              <a:solidFill>
                <a:schemeClr val="bg1"/>
              </a:solidFill>
            </a:endParaRPr>
          </a:p>
        </p:txBody>
      </p:sp>
      <p:sp>
        <p:nvSpPr>
          <p:cNvPr id="20" name="TextBox 19">
            <a:extLst>
              <a:ext uri="{FF2B5EF4-FFF2-40B4-BE49-F238E27FC236}">
                <a16:creationId xmlns:a16="http://schemas.microsoft.com/office/drawing/2014/main" id="{5E6F9ED2-ADBF-1D45-4F50-61A166EB81C3}"/>
              </a:ext>
            </a:extLst>
          </p:cNvPr>
          <p:cNvSpPr txBox="1"/>
          <p:nvPr/>
        </p:nvSpPr>
        <p:spPr>
          <a:xfrm>
            <a:off x="273788" y="7224790"/>
            <a:ext cx="11644423" cy="830997"/>
          </a:xfrm>
          <a:prstGeom prst="rect">
            <a:avLst/>
          </a:prstGeom>
          <a:noFill/>
        </p:spPr>
        <p:txBody>
          <a:bodyPr wrap="square" rtlCol="0">
            <a:spAutoFit/>
          </a:bodyPr>
          <a:lstStyle/>
          <a:p>
            <a:r>
              <a:rPr lang="en-US" sz="2400" dirty="0">
                <a:solidFill>
                  <a:schemeClr val="bg1"/>
                </a:solidFill>
              </a:rPr>
              <a:t>As shown in the trellis diagram, the green path represents the minimum Hamming distance for the received sequence. By backtracking this path, the final decoded sequence is: [1 0 1 0 0].</a:t>
            </a:r>
            <a:endParaRPr lang="en-IN" sz="2400" dirty="0">
              <a:solidFill>
                <a:schemeClr val="bg1"/>
              </a:solidFill>
            </a:endParaRPr>
          </a:p>
        </p:txBody>
      </p:sp>
      <p:pic>
        <p:nvPicPr>
          <p:cNvPr id="12" name="Picture 11">
            <a:extLst>
              <a:ext uri="{FF2B5EF4-FFF2-40B4-BE49-F238E27FC236}">
                <a16:creationId xmlns:a16="http://schemas.microsoft.com/office/drawing/2014/main" id="{DA3AF66A-7351-0AB4-0202-D7835AC3FC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309" y="1721444"/>
            <a:ext cx="5010781" cy="2842479"/>
          </a:xfrm>
          <a:prstGeom prst="rect">
            <a:avLst/>
          </a:prstGeom>
        </p:spPr>
      </p:pic>
    </p:spTree>
    <p:extLst>
      <p:ext uri="{BB962C8B-B14F-4D97-AF65-F5344CB8AC3E}">
        <p14:creationId xmlns:p14="http://schemas.microsoft.com/office/powerpoint/2010/main" val="3712622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06F0-9CC5-E9E6-6430-D161B4EB02E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B87E44A-13A2-23F0-859A-6EBA738D9DEB}"/>
              </a:ext>
            </a:extLst>
          </p:cNvPr>
          <p:cNvSpPr txBox="1"/>
          <p:nvPr/>
        </p:nvSpPr>
        <p:spPr>
          <a:xfrm>
            <a:off x="299484" y="407551"/>
            <a:ext cx="694101"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Example</a:t>
            </a:r>
          </a:p>
        </p:txBody>
      </p:sp>
      <p:grpSp>
        <p:nvGrpSpPr>
          <p:cNvPr id="2" name="Group 1">
            <a:extLst>
              <a:ext uri="{FF2B5EF4-FFF2-40B4-BE49-F238E27FC236}">
                <a16:creationId xmlns:a16="http://schemas.microsoft.com/office/drawing/2014/main" id="{6F77940F-8BC9-4BC0-8167-7086E508B571}"/>
              </a:ext>
            </a:extLst>
          </p:cNvPr>
          <p:cNvGrpSpPr/>
          <p:nvPr/>
        </p:nvGrpSpPr>
        <p:grpSpPr>
          <a:xfrm>
            <a:off x="299484" y="369986"/>
            <a:ext cx="11644423" cy="5768347"/>
            <a:chOff x="299484" y="369986"/>
            <a:chExt cx="11644423" cy="5768347"/>
          </a:xfrm>
        </p:grpSpPr>
        <p:cxnSp>
          <p:nvCxnSpPr>
            <p:cNvPr id="9" name="Straight Connector 8">
              <a:extLst>
                <a:ext uri="{FF2B5EF4-FFF2-40B4-BE49-F238E27FC236}">
                  <a16:creationId xmlns:a16="http://schemas.microsoft.com/office/drawing/2014/main" id="{5982D9BB-FF65-0995-5DEB-BE4D47B94373}"/>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3" name="Chart 12">
              <a:extLst>
                <a:ext uri="{FF2B5EF4-FFF2-40B4-BE49-F238E27FC236}">
                  <a16:creationId xmlns:a16="http://schemas.microsoft.com/office/drawing/2014/main" id="{D7E63D1A-A069-F5A1-0F3D-417EF68D47CA}"/>
                </a:ext>
              </a:extLst>
            </p:cNvPr>
            <p:cNvGraphicFramePr/>
            <p:nvPr/>
          </p:nvGraphicFramePr>
          <p:xfrm>
            <a:off x="299485" y="719666"/>
            <a:ext cx="11644422" cy="5418667"/>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potential">
              <a:extLst>
                <a:ext uri="{FF2B5EF4-FFF2-40B4-BE49-F238E27FC236}">
                  <a16:creationId xmlns:a16="http://schemas.microsoft.com/office/drawing/2014/main" id="{14CC14D4-7FF3-658C-4512-518FD6B60125}"/>
                </a:ext>
              </a:extLst>
            </p:cNvPr>
            <p:cNvGrpSpPr/>
            <p:nvPr/>
          </p:nvGrpSpPr>
          <p:grpSpPr>
            <a:xfrm>
              <a:off x="5842207" y="369986"/>
              <a:ext cx="507586" cy="507586"/>
              <a:chOff x="4797684" y="4481585"/>
              <a:chExt cx="507586" cy="507586"/>
            </a:xfrm>
          </p:grpSpPr>
          <p:sp useBgFill="1">
            <p:nvSpPr>
              <p:cNvPr id="23" name="Oval 22">
                <a:extLst>
                  <a:ext uri="{FF2B5EF4-FFF2-40B4-BE49-F238E27FC236}">
                    <a16:creationId xmlns:a16="http://schemas.microsoft.com/office/drawing/2014/main" id="{E6B19F6D-9F68-084F-D6C5-7D30298416FB}"/>
                  </a:ext>
                </a:extLst>
              </p:cNvPr>
              <p:cNvSpPr/>
              <p:nvPr/>
            </p:nvSpPr>
            <p:spPr>
              <a:xfrm>
                <a:off x="4797684" y="4481585"/>
                <a:ext cx="507586" cy="507586"/>
              </a:xfrm>
              <a:prstGeom prst="ellipse">
                <a:avLst/>
              </a:prstGeom>
              <a:blipFill dpi="0" rotWithShape="0">
                <a:blip r:embed="rId3">
                  <a:lum/>
                </a:blip>
                <a:srcRect/>
                <a:stretch>
                  <a:fillRect l="-1310688" t="-556512" r="-991269" b="-69458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4" name="Graphic 23">
                <a:extLst>
                  <a:ext uri="{FF2B5EF4-FFF2-40B4-BE49-F238E27FC236}">
                    <a16:creationId xmlns:a16="http://schemas.microsoft.com/office/drawing/2014/main" id="{F09A56FC-9B7D-EA66-2B47-39A33D62A9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477" y="4609378"/>
                <a:ext cx="252000" cy="252000"/>
              </a:xfrm>
              <a:prstGeom prst="rect">
                <a:avLst/>
              </a:prstGeom>
            </p:spPr>
          </p:pic>
        </p:grpSp>
      </p:grpSp>
      <p:sp>
        <p:nvSpPr>
          <p:cNvPr id="3" name="TextBox 2">
            <a:extLst>
              <a:ext uri="{FF2B5EF4-FFF2-40B4-BE49-F238E27FC236}">
                <a16:creationId xmlns:a16="http://schemas.microsoft.com/office/drawing/2014/main" id="{978BA2AD-8C28-237F-ADE0-5A3BED0571D9}"/>
              </a:ext>
            </a:extLst>
          </p:cNvPr>
          <p:cNvSpPr txBox="1"/>
          <p:nvPr/>
        </p:nvSpPr>
        <p:spPr>
          <a:xfrm>
            <a:off x="299484" y="5744124"/>
            <a:ext cx="11644423" cy="830997"/>
          </a:xfrm>
          <a:prstGeom prst="rect">
            <a:avLst/>
          </a:prstGeom>
          <a:noFill/>
        </p:spPr>
        <p:txBody>
          <a:bodyPr wrap="square" rtlCol="0">
            <a:spAutoFit/>
          </a:bodyPr>
          <a:lstStyle/>
          <a:p>
            <a:r>
              <a:rPr lang="en-US" sz="2400" dirty="0">
                <a:solidFill>
                  <a:schemeClr val="bg1"/>
                </a:solidFill>
              </a:rPr>
              <a:t>As shown in the trellis diagram, the green path represents the minimum Hamming distance for the received sequence. By backtracking this path, the final decoded sequence is: [1 0 1 0 0].</a:t>
            </a:r>
            <a:endParaRPr lang="en-IN" sz="2400" dirty="0">
              <a:solidFill>
                <a:schemeClr val="bg1"/>
              </a:solidFill>
            </a:endParaRPr>
          </a:p>
        </p:txBody>
      </p:sp>
      <p:sp>
        <p:nvSpPr>
          <p:cNvPr id="11" name="TextBox 10">
            <a:extLst>
              <a:ext uri="{FF2B5EF4-FFF2-40B4-BE49-F238E27FC236}">
                <a16:creationId xmlns:a16="http://schemas.microsoft.com/office/drawing/2014/main" id="{FD9CFDD7-D454-FE6A-BA54-28BB7569A124}"/>
              </a:ext>
            </a:extLst>
          </p:cNvPr>
          <p:cNvSpPr txBox="1"/>
          <p:nvPr/>
        </p:nvSpPr>
        <p:spPr>
          <a:xfrm>
            <a:off x="299484" y="6995939"/>
            <a:ext cx="4739346" cy="461665"/>
          </a:xfrm>
          <a:prstGeom prst="rect">
            <a:avLst/>
          </a:prstGeom>
          <a:noFill/>
        </p:spPr>
        <p:txBody>
          <a:bodyPr wrap="square" rtlCol="0">
            <a:spAutoFit/>
          </a:bodyPr>
          <a:lstStyle/>
          <a:p>
            <a:r>
              <a:rPr lang="en-US" sz="2400" dirty="0">
                <a:solidFill>
                  <a:schemeClr val="bg1"/>
                </a:solidFill>
              </a:rPr>
              <a:t>State diagram to traverse trellis diagram</a:t>
            </a:r>
            <a:endParaRPr lang="en-IN" sz="2400" dirty="0">
              <a:solidFill>
                <a:schemeClr val="bg1"/>
              </a:solidFill>
            </a:endParaRPr>
          </a:p>
        </p:txBody>
      </p:sp>
      <p:sp>
        <p:nvSpPr>
          <p:cNvPr id="12" name="TextBox 11">
            <a:extLst>
              <a:ext uri="{FF2B5EF4-FFF2-40B4-BE49-F238E27FC236}">
                <a16:creationId xmlns:a16="http://schemas.microsoft.com/office/drawing/2014/main" id="{A54ED554-2FA4-059B-57C0-9A15ADA4D96F}"/>
              </a:ext>
            </a:extLst>
          </p:cNvPr>
          <p:cNvSpPr txBox="1"/>
          <p:nvPr/>
        </p:nvSpPr>
        <p:spPr>
          <a:xfrm>
            <a:off x="7785355" y="7423472"/>
            <a:ext cx="6493701" cy="461665"/>
          </a:xfrm>
          <a:prstGeom prst="rect">
            <a:avLst/>
          </a:prstGeom>
          <a:noFill/>
        </p:spPr>
        <p:txBody>
          <a:bodyPr wrap="square" rtlCol="0">
            <a:spAutoFit/>
          </a:bodyPr>
          <a:lstStyle/>
          <a:p>
            <a:r>
              <a:rPr lang="en-US" sz="2400" dirty="0">
                <a:solidFill>
                  <a:schemeClr val="bg1"/>
                </a:solidFill>
              </a:rPr>
              <a:t>State Table </a:t>
            </a:r>
            <a:endParaRPr lang="en-IN" sz="2400" dirty="0">
              <a:solidFill>
                <a:schemeClr val="bg1"/>
              </a:solidFill>
            </a:endParaRPr>
          </a:p>
        </p:txBody>
      </p:sp>
      <p:pic>
        <p:nvPicPr>
          <p:cNvPr id="5" name="Picture 4">
            <a:extLst>
              <a:ext uri="{FF2B5EF4-FFF2-40B4-BE49-F238E27FC236}">
                <a16:creationId xmlns:a16="http://schemas.microsoft.com/office/drawing/2014/main" id="{D93A2E31-1ACD-7414-F77C-079AB9891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8679" y="1003572"/>
            <a:ext cx="8482642" cy="4517308"/>
          </a:xfrm>
          <a:prstGeom prst="rect">
            <a:avLst/>
          </a:prstGeom>
        </p:spPr>
      </p:pic>
    </p:spTree>
    <p:extLst>
      <p:ext uri="{BB962C8B-B14F-4D97-AF65-F5344CB8AC3E}">
        <p14:creationId xmlns:p14="http://schemas.microsoft.com/office/powerpoint/2010/main" val="8629420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BE1D-7242-24A7-C3BC-814B96FE6E8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DBB3376-30ED-2FCE-B4DF-1C7783572A01}"/>
              </a:ext>
            </a:extLst>
          </p:cNvPr>
          <p:cNvSpPr txBox="1"/>
          <p:nvPr/>
        </p:nvSpPr>
        <p:spPr>
          <a:xfrm>
            <a:off x="299484" y="407551"/>
            <a:ext cx="694101"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Example</a:t>
            </a:r>
          </a:p>
        </p:txBody>
      </p:sp>
      <p:grpSp>
        <p:nvGrpSpPr>
          <p:cNvPr id="2" name="Group 1">
            <a:extLst>
              <a:ext uri="{FF2B5EF4-FFF2-40B4-BE49-F238E27FC236}">
                <a16:creationId xmlns:a16="http://schemas.microsoft.com/office/drawing/2014/main" id="{5D2865D8-1159-25EC-A8B5-C7E5DDFB5C56}"/>
              </a:ext>
            </a:extLst>
          </p:cNvPr>
          <p:cNvGrpSpPr/>
          <p:nvPr/>
        </p:nvGrpSpPr>
        <p:grpSpPr>
          <a:xfrm>
            <a:off x="299484" y="369986"/>
            <a:ext cx="11644423" cy="5768347"/>
            <a:chOff x="299484" y="369986"/>
            <a:chExt cx="11644423" cy="5768347"/>
          </a:xfrm>
        </p:grpSpPr>
        <p:cxnSp>
          <p:nvCxnSpPr>
            <p:cNvPr id="9" name="Straight Connector 8">
              <a:extLst>
                <a:ext uri="{FF2B5EF4-FFF2-40B4-BE49-F238E27FC236}">
                  <a16:creationId xmlns:a16="http://schemas.microsoft.com/office/drawing/2014/main" id="{CF4D5369-1519-7A5B-3890-8A6A5EB90E92}"/>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3" name="Chart 12">
              <a:extLst>
                <a:ext uri="{FF2B5EF4-FFF2-40B4-BE49-F238E27FC236}">
                  <a16:creationId xmlns:a16="http://schemas.microsoft.com/office/drawing/2014/main" id="{DD4B26E3-03EA-442B-730C-8D7D9C9C5449}"/>
                </a:ext>
              </a:extLst>
            </p:cNvPr>
            <p:cNvGraphicFramePr/>
            <p:nvPr/>
          </p:nvGraphicFramePr>
          <p:xfrm>
            <a:off x="299485" y="719666"/>
            <a:ext cx="11644422" cy="5418667"/>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potential">
              <a:extLst>
                <a:ext uri="{FF2B5EF4-FFF2-40B4-BE49-F238E27FC236}">
                  <a16:creationId xmlns:a16="http://schemas.microsoft.com/office/drawing/2014/main" id="{8E577744-B410-8151-8682-F76BF7D696C7}"/>
                </a:ext>
              </a:extLst>
            </p:cNvPr>
            <p:cNvGrpSpPr/>
            <p:nvPr/>
          </p:nvGrpSpPr>
          <p:grpSpPr>
            <a:xfrm>
              <a:off x="5842207" y="369986"/>
              <a:ext cx="507586" cy="507586"/>
              <a:chOff x="4797684" y="4481585"/>
              <a:chExt cx="507586" cy="507586"/>
            </a:xfrm>
          </p:grpSpPr>
          <p:sp useBgFill="1">
            <p:nvSpPr>
              <p:cNvPr id="23" name="Oval 22">
                <a:extLst>
                  <a:ext uri="{FF2B5EF4-FFF2-40B4-BE49-F238E27FC236}">
                    <a16:creationId xmlns:a16="http://schemas.microsoft.com/office/drawing/2014/main" id="{CB6FB2D4-69E9-D009-66AA-66055F9A67A2}"/>
                  </a:ext>
                </a:extLst>
              </p:cNvPr>
              <p:cNvSpPr/>
              <p:nvPr/>
            </p:nvSpPr>
            <p:spPr>
              <a:xfrm>
                <a:off x="4797684" y="4481585"/>
                <a:ext cx="507586" cy="507586"/>
              </a:xfrm>
              <a:prstGeom prst="ellipse">
                <a:avLst/>
              </a:prstGeom>
              <a:blipFill dpi="0" rotWithShape="0">
                <a:blip r:embed="rId3">
                  <a:lum/>
                </a:blip>
                <a:srcRect/>
                <a:stretch>
                  <a:fillRect l="-1310688" t="-556512" r="-991269" b="-69458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4" name="Graphic 23">
                <a:extLst>
                  <a:ext uri="{FF2B5EF4-FFF2-40B4-BE49-F238E27FC236}">
                    <a16:creationId xmlns:a16="http://schemas.microsoft.com/office/drawing/2014/main" id="{C29FC3A4-A313-B21A-13CC-ADA599808A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477" y="4609378"/>
                <a:ext cx="252000" cy="252000"/>
              </a:xfrm>
              <a:prstGeom prst="rect">
                <a:avLst/>
              </a:prstGeom>
            </p:spPr>
          </p:pic>
        </p:grpSp>
      </p:grpSp>
      <p:pic>
        <p:nvPicPr>
          <p:cNvPr id="12" name="Picture 11">
            <a:extLst>
              <a:ext uri="{FF2B5EF4-FFF2-40B4-BE49-F238E27FC236}">
                <a16:creationId xmlns:a16="http://schemas.microsoft.com/office/drawing/2014/main" id="{DB6F3436-ABDE-558E-80A6-A8EB084A036A}"/>
              </a:ext>
            </a:extLst>
          </p:cNvPr>
          <p:cNvPicPr>
            <a:picLocks noChangeAspect="1"/>
          </p:cNvPicPr>
          <p:nvPr/>
        </p:nvPicPr>
        <p:blipFill>
          <a:blip r:embed="rId6"/>
          <a:stretch>
            <a:fillRect/>
          </a:stretch>
        </p:blipFill>
        <p:spPr>
          <a:xfrm>
            <a:off x="2811295" y="1131133"/>
            <a:ext cx="6620799" cy="4753638"/>
          </a:xfrm>
          <a:prstGeom prst="rect">
            <a:avLst/>
          </a:prstGeom>
        </p:spPr>
      </p:pic>
      <p:sp>
        <p:nvSpPr>
          <p:cNvPr id="14" name="TextBox 13">
            <a:extLst>
              <a:ext uri="{FF2B5EF4-FFF2-40B4-BE49-F238E27FC236}">
                <a16:creationId xmlns:a16="http://schemas.microsoft.com/office/drawing/2014/main" id="{9BE993D1-C6C3-6BF5-6DA3-9566E956E72A}"/>
              </a:ext>
            </a:extLst>
          </p:cNvPr>
          <p:cNvSpPr txBox="1"/>
          <p:nvPr/>
        </p:nvSpPr>
        <p:spPr>
          <a:xfrm>
            <a:off x="299484" y="7014429"/>
            <a:ext cx="10949651" cy="1015663"/>
          </a:xfrm>
          <a:prstGeom prst="rect">
            <a:avLst/>
          </a:prstGeom>
          <a:noFill/>
        </p:spPr>
        <p:txBody>
          <a:bodyPr wrap="square" rtlCol="0">
            <a:spAutoFit/>
          </a:bodyPr>
          <a:lstStyle/>
          <a:p>
            <a:r>
              <a:rPr lang="en-US" sz="2000" dirty="0">
                <a:solidFill>
                  <a:schemeClr val="bg1"/>
                </a:solidFill>
              </a:rPr>
              <a:t>To get the decoded sequence from the 3D matrix, we start by finding the state in the last row with the minimum metric value. Using the stored parent states, we backtrack through the path, and by collecting the corresponding input bits in reverse order, we obtain the decoded sequence: [1 0 1 0 0].</a:t>
            </a:r>
            <a:endParaRPr lang="en-IN" sz="2000" dirty="0">
              <a:solidFill>
                <a:schemeClr val="bg1"/>
              </a:solidFill>
            </a:endParaRPr>
          </a:p>
        </p:txBody>
      </p:sp>
    </p:spTree>
    <p:extLst>
      <p:ext uri="{BB962C8B-B14F-4D97-AF65-F5344CB8AC3E}">
        <p14:creationId xmlns:p14="http://schemas.microsoft.com/office/powerpoint/2010/main" val="6448066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1CCD4-0CAF-07A7-EC00-DF7CA82084A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F74A290-DC01-90DB-64A6-E142ED0408E2}"/>
              </a:ext>
            </a:extLst>
          </p:cNvPr>
          <p:cNvSpPr txBox="1"/>
          <p:nvPr/>
        </p:nvSpPr>
        <p:spPr>
          <a:xfrm>
            <a:off x="299484" y="407551"/>
            <a:ext cx="694101"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Example</a:t>
            </a:r>
          </a:p>
        </p:txBody>
      </p:sp>
      <p:grpSp>
        <p:nvGrpSpPr>
          <p:cNvPr id="2" name="Group 1">
            <a:extLst>
              <a:ext uri="{FF2B5EF4-FFF2-40B4-BE49-F238E27FC236}">
                <a16:creationId xmlns:a16="http://schemas.microsoft.com/office/drawing/2014/main" id="{BCEE0D9C-7D1D-19D9-1474-9D5A0BD8CB0B}"/>
              </a:ext>
            </a:extLst>
          </p:cNvPr>
          <p:cNvGrpSpPr/>
          <p:nvPr/>
        </p:nvGrpSpPr>
        <p:grpSpPr>
          <a:xfrm>
            <a:off x="299484" y="369986"/>
            <a:ext cx="11644423" cy="5768347"/>
            <a:chOff x="299484" y="369986"/>
            <a:chExt cx="11644423" cy="5768347"/>
          </a:xfrm>
        </p:grpSpPr>
        <p:cxnSp>
          <p:nvCxnSpPr>
            <p:cNvPr id="9" name="Straight Connector 8">
              <a:extLst>
                <a:ext uri="{FF2B5EF4-FFF2-40B4-BE49-F238E27FC236}">
                  <a16:creationId xmlns:a16="http://schemas.microsoft.com/office/drawing/2014/main" id="{91B1B72C-74CB-6AA6-20EB-2CCEE0BCF744}"/>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3" name="Chart 12">
              <a:extLst>
                <a:ext uri="{FF2B5EF4-FFF2-40B4-BE49-F238E27FC236}">
                  <a16:creationId xmlns:a16="http://schemas.microsoft.com/office/drawing/2014/main" id="{1BF196E4-7938-6D78-14A5-A39655C330DD}"/>
                </a:ext>
              </a:extLst>
            </p:cNvPr>
            <p:cNvGraphicFramePr/>
            <p:nvPr/>
          </p:nvGraphicFramePr>
          <p:xfrm>
            <a:off x="299485" y="719666"/>
            <a:ext cx="11644422" cy="5418667"/>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potential">
              <a:extLst>
                <a:ext uri="{FF2B5EF4-FFF2-40B4-BE49-F238E27FC236}">
                  <a16:creationId xmlns:a16="http://schemas.microsoft.com/office/drawing/2014/main" id="{A48035CF-3599-52DA-2981-639886C654D3}"/>
                </a:ext>
              </a:extLst>
            </p:cNvPr>
            <p:cNvGrpSpPr/>
            <p:nvPr/>
          </p:nvGrpSpPr>
          <p:grpSpPr>
            <a:xfrm>
              <a:off x="5842207" y="369986"/>
              <a:ext cx="507586" cy="507586"/>
              <a:chOff x="4797684" y="4481585"/>
              <a:chExt cx="507586" cy="507586"/>
            </a:xfrm>
          </p:grpSpPr>
          <p:sp useBgFill="1">
            <p:nvSpPr>
              <p:cNvPr id="23" name="Oval 22">
                <a:extLst>
                  <a:ext uri="{FF2B5EF4-FFF2-40B4-BE49-F238E27FC236}">
                    <a16:creationId xmlns:a16="http://schemas.microsoft.com/office/drawing/2014/main" id="{D9586161-EC1F-BCFF-33B1-93185E8456C5}"/>
                  </a:ext>
                </a:extLst>
              </p:cNvPr>
              <p:cNvSpPr/>
              <p:nvPr/>
            </p:nvSpPr>
            <p:spPr>
              <a:xfrm>
                <a:off x="4797684" y="4481585"/>
                <a:ext cx="507586" cy="507586"/>
              </a:xfrm>
              <a:prstGeom prst="ellipse">
                <a:avLst/>
              </a:prstGeom>
              <a:blipFill dpi="0" rotWithShape="0">
                <a:blip r:embed="rId3">
                  <a:lum/>
                </a:blip>
                <a:srcRect/>
                <a:stretch>
                  <a:fillRect l="-1310688" t="-556512" r="-991269" b="-69458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4" name="Graphic 23">
                <a:extLst>
                  <a:ext uri="{FF2B5EF4-FFF2-40B4-BE49-F238E27FC236}">
                    <a16:creationId xmlns:a16="http://schemas.microsoft.com/office/drawing/2014/main" id="{3AEA7B38-13B2-EB7F-E015-35E981D923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477" y="4609378"/>
                <a:ext cx="252000" cy="252000"/>
              </a:xfrm>
              <a:prstGeom prst="rect">
                <a:avLst/>
              </a:prstGeom>
            </p:spPr>
          </p:pic>
        </p:grpSp>
      </p:grpSp>
      <p:pic>
        <p:nvPicPr>
          <p:cNvPr id="4" name="Picture 3">
            <a:extLst>
              <a:ext uri="{FF2B5EF4-FFF2-40B4-BE49-F238E27FC236}">
                <a16:creationId xmlns:a16="http://schemas.microsoft.com/office/drawing/2014/main" id="{DBE48F41-DE04-7C3B-7954-E3B6330BE771}"/>
              </a:ext>
            </a:extLst>
          </p:cNvPr>
          <p:cNvPicPr>
            <a:picLocks noChangeAspect="1"/>
          </p:cNvPicPr>
          <p:nvPr/>
        </p:nvPicPr>
        <p:blipFill>
          <a:blip r:embed="rId6"/>
          <a:stretch>
            <a:fillRect/>
          </a:stretch>
        </p:blipFill>
        <p:spPr>
          <a:xfrm>
            <a:off x="2215900" y="1003572"/>
            <a:ext cx="7811590" cy="4277322"/>
          </a:xfrm>
          <a:prstGeom prst="rect">
            <a:avLst/>
          </a:prstGeom>
        </p:spPr>
      </p:pic>
      <p:sp>
        <p:nvSpPr>
          <p:cNvPr id="5" name="TextBox 4">
            <a:extLst>
              <a:ext uri="{FF2B5EF4-FFF2-40B4-BE49-F238E27FC236}">
                <a16:creationId xmlns:a16="http://schemas.microsoft.com/office/drawing/2014/main" id="{2891A32A-AAA0-5152-BCA0-8AA4FC8F0D01}"/>
              </a:ext>
            </a:extLst>
          </p:cNvPr>
          <p:cNvSpPr txBox="1"/>
          <p:nvPr/>
        </p:nvSpPr>
        <p:spPr>
          <a:xfrm>
            <a:off x="495174" y="5551389"/>
            <a:ext cx="10949651" cy="1015663"/>
          </a:xfrm>
          <a:prstGeom prst="rect">
            <a:avLst/>
          </a:prstGeom>
          <a:noFill/>
        </p:spPr>
        <p:txBody>
          <a:bodyPr wrap="square" rtlCol="0">
            <a:spAutoFit/>
          </a:bodyPr>
          <a:lstStyle/>
          <a:p>
            <a:r>
              <a:rPr lang="en-US" sz="2000" dirty="0">
                <a:solidFill>
                  <a:schemeClr val="bg1"/>
                </a:solidFill>
              </a:rPr>
              <a:t>To get the decoded sequence from the 3D matrix, we start by finding the state in the last row with the minimum metric value. Using the stored parent states, we backtrack through the path, and by collecting the corresponding input bits in reverse order, we obtain the decoded sequence: [1 0 1 0 0].</a:t>
            </a:r>
            <a:endParaRPr lang="en-IN" sz="2000" dirty="0">
              <a:solidFill>
                <a:schemeClr val="bg1"/>
              </a:solidFill>
            </a:endParaRPr>
          </a:p>
        </p:txBody>
      </p:sp>
    </p:spTree>
    <p:extLst>
      <p:ext uri="{BB962C8B-B14F-4D97-AF65-F5344CB8AC3E}">
        <p14:creationId xmlns:p14="http://schemas.microsoft.com/office/powerpoint/2010/main" val="316278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4BD21AB4-0B99-8212-4C32-0B1F9CF86644}"/>
              </a:ext>
            </a:extLst>
          </p:cNvPr>
          <p:cNvSpPr txBox="1"/>
          <p:nvPr/>
        </p:nvSpPr>
        <p:spPr>
          <a:xfrm>
            <a:off x="1198111" y="1401483"/>
            <a:ext cx="9792411"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Simulation</a:t>
            </a:r>
          </a:p>
        </p:txBody>
      </p:sp>
      <p:sp>
        <p:nvSpPr>
          <p:cNvPr id="36" name="TextBox 35">
            <a:extLst>
              <a:ext uri="{FF2B5EF4-FFF2-40B4-BE49-F238E27FC236}">
                <a16:creationId xmlns:a16="http://schemas.microsoft.com/office/drawing/2014/main" id="{4E6F5232-F3C8-2CC6-9C58-8C7B154858A3}"/>
              </a:ext>
            </a:extLst>
          </p:cNvPr>
          <p:cNvSpPr txBox="1"/>
          <p:nvPr/>
        </p:nvSpPr>
        <p:spPr>
          <a:xfrm>
            <a:off x="1659467" y="3136452"/>
            <a:ext cx="88730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Results</a:t>
            </a:r>
          </a:p>
        </p:txBody>
      </p:sp>
      <p:grpSp>
        <p:nvGrpSpPr>
          <p:cNvPr id="93" name="Group 92">
            <a:extLst>
              <a:ext uri="{FF2B5EF4-FFF2-40B4-BE49-F238E27FC236}">
                <a16:creationId xmlns:a16="http://schemas.microsoft.com/office/drawing/2014/main" id="{C4A5977F-9BAA-B282-4822-187CAC53C6B9}"/>
              </a:ext>
            </a:extLst>
          </p:cNvPr>
          <p:cNvGrpSpPr/>
          <p:nvPr/>
        </p:nvGrpSpPr>
        <p:grpSpPr>
          <a:xfrm>
            <a:off x="234547" y="7315535"/>
            <a:ext cx="11709360" cy="5154438"/>
            <a:chOff x="234547" y="369986"/>
            <a:chExt cx="11709360" cy="5154438"/>
          </a:xfrm>
        </p:grpSpPr>
        <p:cxnSp>
          <p:nvCxnSpPr>
            <p:cNvPr id="94" name="Straight Connector 93">
              <a:extLst>
                <a:ext uri="{FF2B5EF4-FFF2-40B4-BE49-F238E27FC236}">
                  <a16:creationId xmlns:a16="http://schemas.microsoft.com/office/drawing/2014/main" id="{B0A8130F-30E0-17D8-FE1F-01F516C04FA6}"/>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95" name="!!model">
              <a:extLst>
                <a:ext uri="{FF2B5EF4-FFF2-40B4-BE49-F238E27FC236}">
                  <a16:creationId xmlns:a16="http://schemas.microsoft.com/office/drawing/2014/main" id="{E1FB6934-7205-5B55-B916-4F203DA24152}"/>
                </a:ext>
              </a:extLst>
            </p:cNvPr>
            <p:cNvGrpSpPr/>
            <p:nvPr/>
          </p:nvGrpSpPr>
          <p:grpSpPr>
            <a:xfrm>
              <a:off x="5842207" y="369986"/>
              <a:ext cx="507586" cy="507586"/>
              <a:chOff x="5832785" y="1868829"/>
              <a:chExt cx="507586" cy="507586"/>
            </a:xfrm>
          </p:grpSpPr>
          <p:sp useBgFill="1">
            <p:nvSpPr>
              <p:cNvPr id="118" name="Oval 117">
                <a:extLst>
                  <a:ext uri="{FF2B5EF4-FFF2-40B4-BE49-F238E27FC236}">
                    <a16:creationId xmlns:a16="http://schemas.microsoft.com/office/drawing/2014/main" id="{491918F0-89A3-2AB5-2C9F-C01B7F4E77A7}"/>
                  </a:ext>
                </a:extLst>
              </p:cNvPr>
              <p:cNvSpPr/>
              <p:nvPr/>
            </p:nvSpPr>
            <p:spPr>
              <a:xfrm>
                <a:off x="5832785"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9" name="Graphic 118">
                <a:extLst>
                  <a:ext uri="{FF2B5EF4-FFF2-40B4-BE49-F238E27FC236}">
                    <a16:creationId xmlns:a16="http://schemas.microsoft.com/office/drawing/2014/main" id="{4F3FF376-3516-DEBF-0F72-CB3D255F2F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grpSp>
          <p:nvGrpSpPr>
            <p:cNvPr id="96" name="Group 95">
              <a:extLst>
                <a:ext uri="{FF2B5EF4-FFF2-40B4-BE49-F238E27FC236}">
                  <a16:creationId xmlns:a16="http://schemas.microsoft.com/office/drawing/2014/main" id="{F3380AEE-C9A9-138B-F948-0A8C87CDEF8C}"/>
                </a:ext>
              </a:extLst>
            </p:cNvPr>
            <p:cNvGrpSpPr/>
            <p:nvPr/>
          </p:nvGrpSpPr>
          <p:grpSpPr>
            <a:xfrm>
              <a:off x="1244818" y="2519320"/>
              <a:ext cx="9702364" cy="1969226"/>
              <a:chOff x="2275463" y="3116962"/>
              <a:chExt cx="7628344" cy="1548276"/>
            </a:xfrm>
          </p:grpSpPr>
          <p:sp>
            <p:nvSpPr>
              <p:cNvPr id="103" name="Oval 102">
                <a:extLst>
                  <a:ext uri="{FF2B5EF4-FFF2-40B4-BE49-F238E27FC236}">
                    <a16:creationId xmlns:a16="http://schemas.microsoft.com/office/drawing/2014/main" id="{0C795422-BCFE-7CEE-1AFE-1B11431CC1C5}"/>
                  </a:ext>
                </a:extLst>
              </p:cNvPr>
              <p:cNvSpPr/>
              <p:nvPr/>
            </p:nvSpPr>
            <p:spPr>
              <a:xfrm>
                <a:off x="3788520"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7F24C03D-BF65-9D72-3CCC-E38BB67BAAE4}"/>
                  </a:ext>
                </a:extLst>
              </p:cNvPr>
              <p:cNvSpPr/>
              <p:nvPr/>
            </p:nvSpPr>
            <p:spPr>
              <a:xfrm>
                <a:off x="5331213"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87FD00BE-22DD-48ED-1C3E-2C8C11D67CA7}"/>
                  </a:ext>
                </a:extLst>
              </p:cNvPr>
              <p:cNvSpPr/>
              <p:nvPr/>
            </p:nvSpPr>
            <p:spPr>
              <a:xfrm>
                <a:off x="6854167"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65442F5D-F231-6904-25F0-29CCB255208D}"/>
                  </a:ext>
                </a:extLst>
              </p:cNvPr>
              <p:cNvSpPr/>
              <p:nvPr/>
            </p:nvSpPr>
            <p:spPr>
              <a:xfrm>
                <a:off x="8378987"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D86D4D6F-81F6-F69D-25BB-F724CBBC0AA9}"/>
                  </a:ext>
                </a:extLst>
              </p:cNvPr>
              <p:cNvSpPr/>
              <p:nvPr/>
            </p:nvSpPr>
            <p:spPr>
              <a:xfrm>
                <a:off x="5613749"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dirty="0">
                    <a:solidFill>
                      <a:srgbClr val="484525">
                        <a:alpha val="60000"/>
                      </a:srgbClr>
                    </a:solidFill>
                    <a:latin typeface="Playfair Display" pitchFamily="2" charset="0"/>
                  </a:rPr>
                  <a:t>3</a:t>
                </a:r>
                <a:endParaRPr lang="en-GB" sz="6000" i="1" dirty="0">
                  <a:solidFill>
                    <a:srgbClr val="484525">
                      <a:alpha val="60000"/>
                    </a:srgbClr>
                  </a:solidFill>
                  <a:latin typeface="Playfair Display" pitchFamily="2" charset="0"/>
                </a:endParaRPr>
              </a:p>
            </p:txBody>
          </p:sp>
          <p:sp>
            <p:nvSpPr>
              <p:cNvPr id="108" name="Oval 107">
                <a:extLst>
                  <a:ext uri="{FF2B5EF4-FFF2-40B4-BE49-F238E27FC236}">
                    <a16:creationId xmlns:a16="http://schemas.microsoft.com/office/drawing/2014/main" id="{CA8FC772-FD8A-5882-3B64-A228711E1A25}"/>
                  </a:ext>
                </a:extLst>
              </p:cNvPr>
              <p:cNvSpPr/>
              <p:nvPr/>
            </p:nvSpPr>
            <p:spPr>
              <a:xfrm>
                <a:off x="7142813"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a:solidFill>
                      <a:srgbClr val="484525">
                        <a:alpha val="60000"/>
                      </a:srgbClr>
                    </a:solidFill>
                    <a:latin typeface="Playfair Display" pitchFamily="2" charset="0"/>
                  </a:rPr>
                  <a:t>4</a:t>
                </a:r>
                <a:endParaRPr lang="en-GB" sz="6000" i="1" dirty="0">
                  <a:solidFill>
                    <a:srgbClr val="484525">
                      <a:alpha val="60000"/>
                    </a:srgbClr>
                  </a:solidFill>
                  <a:latin typeface="Playfair Display" pitchFamily="2" charset="0"/>
                </a:endParaRPr>
              </a:p>
            </p:txBody>
          </p:sp>
          <p:sp>
            <p:nvSpPr>
              <p:cNvPr id="109" name="Oval 108">
                <a:extLst>
                  <a:ext uri="{FF2B5EF4-FFF2-40B4-BE49-F238E27FC236}">
                    <a16:creationId xmlns:a16="http://schemas.microsoft.com/office/drawing/2014/main" id="{D89C5E8F-397D-D19B-5CF0-78B84FD1456F}"/>
                  </a:ext>
                </a:extLst>
              </p:cNvPr>
              <p:cNvSpPr/>
              <p:nvPr/>
            </p:nvSpPr>
            <p:spPr>
              <a:xfrm>
                <a:off x="8671876"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a:solidFill>
                      <a:srgbClr val="484525">
                        <a:alpha val="60000"/>
                      </a:srgbClr>
                    </a:solidFill>
                    <a:latin typeface="Playfair Display" pitchFamily="2" charset="0"/>
                  </a:rPr>
                  <a:t>5</a:t>
                </a:r>
                <a:endParaRPr lang="en-GB" sz="6000" i="1" dirty="0">
                  <a:solidFill>
                    <a:srgbClr val="484525">
                      <a:alpha val="60000"/>
                    </a:srgbClr>
                  </a:solidFill>
                  <a:latin typeface="Playfair Display" pitchFamily="2" charset="0"/>
                </a:endParaRPr>
              </a:p>
            </p:txBody>
          </p:sp>
          <p:sp>
            <p:nvSpPr>
              <p:cNvPr id="110" name="Oval 109">
                <a:extLst>
                  <a:ext uri="{FF2B5EF4-FFF2-40B4-BE49-F238E27FC236}">
                    <a16:creationId xmlns:a16="http://schemas.microsoft.com/office/drawing/2014/main" id="{5708395A-581B-2B5A-3E36-EDB2D8215F94}"/>
                  </a:ext>
                </a:extLst>
              </p:cNvPr>
              <p:cNvSpPr/>
              <p:nvPr/>
            </p:nvSpPr>
            <p:spPr>
              <a:xfrm>
                <a:off x="2275463"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D968A3DF-7D1D-1181-4C01-2BD6BEC0BCF8}"/>
                  </a:ext>
                </a:extLst>
              </p:cNvPr>
              <p:cNvSpPr/>
              <p:nvPr/>
            </p:nvSpPr>
            <p:spPr>
              <a:xfrm>
                <a:off x="4084685"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dirty="0">
                    <a:solidFill>
                      <a:srgbClr val="484525">
                        <a:alpha val="60000"/>
                      </a:srgbClr>
                    </a:solidFill>
                    <a:latin typeface="Playfair Display" pitchFamily="2" charset="0"/>
                  </a:rPr>
                  <a:t>2</a:t>
                </a:r>
                <a:endParaRPr lang="en-GB" sz="6000" i="1" dirty="0">
                  <a:solidFill>
                    <a:srgbClr val="484525">
                      <a:alpha val="60000"/>
                    </a:srgbClr>
                  </a:solidFill>
                  <a:latin typeface="Playfair Display" pitchFamily="2" charset="0"/>
                </a:endParaRPr>
              </a:p>
            </p:txBody>
          </p:sp>
          <p:sp>
            <p:nvSpPr>
              <p:cNvPr id="112" name="Oval 111">
                <a:extLst>
                  <a:ext uri="{FF2B5EF4-FFF2-40B4-BE49-F238E27FC236}">
                    <a16:creationId xmlns:a16="http://schemas.microsoft.com/office/drawing/2014/main" id="{575BCFBF-78D9-618D-BC81-A9891A133079}"/>
                  </a:ext>
                </a:extLst>
              </p:cNvPr>
              <p:cNvSpPr/>
              <p:nvPr/>
            </p:nvSpPr>
            <p:spPr>
              <a:xfrm>
                <a:off x="2555621"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16000" rtlCol="0" anchor="ctr"/>
              <a:lstStyle/>
              <a:p>
                <a:pPr algn="ctr"/>
                <a:r>
                  <a:rPr lang="en-US" sz="6000" i="1" dirty="0">
                    <a:solidFill>
                      <a:srgbClr val="484525">
                        <a:alpha val="60000"/>
                      </a:srgbClr>
                    </a:solidFill>
                    <a:latin typeface="Playfair Display" pitchFamily="2" charset="0"/>
                  </a:rPr>
                  <a:t>1</a:t>
                </a:r>
                <a:endParaRPr lang="en-GB" sz="6000" i="1" dirty="0">
                  <a:solidFill>
                    <a:srgbClr val="484525">
                      <a:alpha val="60000"/>
                    </a:srgbClr>
                  </a:solidFill>
                  <a:latin typeface="Playfair Display" pitchFamily="2" charset="0"/>
                </a:endParaRPr>
              </a:p>
            </p:txBody>
          </p:sp>
          <p:sp>
            <p:nvSpPr>
              <p:cNvPr id="113" name="Arc 112">
                <a:extLst>
                  <a:ext uri="{FF2B5EF4-FFF2-40B4-BE49-F238E27FC236}">
                    <a16:creationId xmlns:a16="http://schemas.microsoft.com/office/drawing/2014/main" id="{878EE15C-2171-0A97-A2C1-D0C405D41188}"/>
                  </a:ext>
                </a:extLst>
              </p:cNvPr>
              <p:cNvSpPr>
                <a:spLocks noChangeAspect="1"/>
              </p:cNvSpPr>
              <p:nvPr/>
            </p:nvSpPr>
            <p:spPr>
              <a:xfrm>
                <a:off x="2275463" y="3138838"/>
                <a:ext cx="1526400" cy="1526400"/>
              </a:xfrm>
              <a:prstGeom prst="arc">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c 113">
                <a:extLst>
                  <a:ext uri="{FF2B5EF4-FFF2-40B4-BE49-F238E27FC236}">
                    <a16:creationId xmlns:a16="http://schemas.microsoft.com/office/drawing/2014/main" id="{FFCBEE5D-C3EC-7AC2-E793-D1F2BDA1C6EB}"/>
                  </a:ext>
                </a:extLst>
              </p:cNvPr>
              <p:cNvSpPr>
                <a:spLocks noChangeAspect="1"/>
              </p:cNvSpPr>
              <p:nvPr/>
            </p:nvSpPr>
            <p:spPr>
              <a:xfrm rot="10800000">
                <a:off x="3801347" y="3116962"/>
                <a:ext cx="1526400" cy="1526400"/>
              </a:xfrm>
              <a:prstGeom prst="arc">
                <a:avLst>
                  <a:gd name="adj1" fmla="val 10863752"/>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6180A"/>
                  </a:solidFill>
                  <a:latin typeface="+mj-lt"/>
                </a:endParaRPr>
              </a:p>
            </p:txBody>
          </p:sp>
          <p:sp>
            <p:nvSpPr>
              <p:cNvPr id="115" name="Arc 114">
                <a:extLst>
                  <a:ext uri="{FF2B5EF4-FFF2-40B4-BE49-F238E27FC236}">
                    <a16:creationId xmlns:a16="http://schemas.microsoft.com/office/drawing/2014/main" id="{937CEC5B-E02F-FDEB-311C-DE8A39FCB864}"/>
                  </a:ext>
                </a:extLst>
              </p:cNvPr>
              <p:cNvSpPr>
                <a:spLocks noChangeAspect="1"/>
              </p:cNvSpPr>
              <p:nvPr/>
            </p:nvSpPr>
            <p:spPr>
              <a:xfrm flipH="1">
                <a:off x="5325112" y="3138838"/>
                <a:ext cx="1526400" cy="1526400"/>
              </a:xfrm>
              <a:prstGeom prst="arc">
                <a:avLst>
                  <a:gd name="adj1" fmla="val 10772675"/>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Arc 115">
                <a:extLst>
                  <a:ext uri="{FF2B5EF4-FFF2-40B4-BE49-F238E27FC236}">
                    <a16:creationId xmlns:a16="http://schemas.microsoft.com/office/drawing/2014/main" id="{8AFB3AEA-CDD4-8B21-195A-C21C4BF17989}"/>
                  </a:ext>
                </a:extLst>
              </p:cNvPr>
              <p:cNvSpPr>
                <a:spLocks noChangeAspect="1"/>
              </p:cNvSpPr>
              <p:nvPr/>
            </p:nvSpPr>
            <p:spPr>
              <a:xfrm rot="10800000">
                <a:off x="6849707" y="3137256"/>
                <a:ext cx="1526400" cy="1526400"/>
              </a:xfrm>
              <a:prstGeom prst="arc">
                <a:avLst>
                  <a:gd name="adj1" fmla="val 10773181"/>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Arc 116">
                <a:extLst>
                  <a:ext uri="{FF2B5EF4-FFF2-40B4-BE49-F238E27FC236}">
                    <a16:creationId xmlns:a16="http://schemas.microsoft.com/office/drawing/2014/main" id="{C8D6B20F-F655-14FB-8268-7D20F3F923DB}"/>
                  </a:ext>
                </a:extLst>
              </p:cNvPr>
              <p:cNvSpPr>
                <a:spLocks noChangeAspect="1"/>
              </p:cNvSpPr>
              <p:nvPr/>
            </p:nvSpPr>
            <p:spPr>
              <a:xfrm flipH="1">
                <a:off x="8375712" y="3138838"/>
                <a:ext cx="1526400" cy="1526400"/>
              </a:xfrm>
              <a:prstGeom prst="arc">
                <a:avLst>
                  <a:gd name="adj1" fmla="val 16160514"/>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7" name="TextBox 96">
              <a:extLst>
                <a:ext uri="{FF2B5EF4-FFF2-40B4-BE49-F238E27FC236}">
                  <a16:creationId xmlns:a16="http://schemas.microsoft.com/office/drawing/2014/main" id="{3814B41D-21E4-3E8D-D574-E272DFDFE342}"/>
                </a:ext>
              </a:extLst>
            </p:cNvPr>
            <p:cNvSpPr txBox="1"/>
            <p:nvPr/>
          </p:nvSpPr>
          <p:spPr>
            <a:xfrm>
              <a:off x="234547" y="1056986"/>
              <a:ext cx="4757048" cy="1029128"/>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4800" dirty="0"/>
                <a:t>Overview of our</a:t>
              </a:r>
            </a:p>
            <a:p>
              <a:r>
                <a:rPr lang="en-GB" sz="4800" dirty="0"/>
                <a:t>business model</a:t>
              </a:r>
            </a:p>
          </p:txBody>
        </p:sp>
        <p:sp>
          <p:nvSpPr>
            <p:cNvPr id="98" name="TextBox 97">
              <a:extLst>
                <a:ext uri="{FF2B5EF4-FFF2-40B4-BE49-F238E27FC236}">
                  <a16:creationId xmlns:a16="http://schemas.microsoft.com/office/drawing/2014/main" id="{E2B4B345-2B24-1F84-2334-E29AB0EC98B1}"/>
                </a:ext>
              </a:extLst>
            </p:cNvPr>
            <p:cNvSpPr txBox="1"/>
            <p:nvPr/>
          </p:nvSpPr>
          <p:spPr>
            <a:xfrm>
              <a:off x="1422316" y="4785760"/>
              <a:ext cx="1670659" cy="73866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GB" dirty="0">
                  <a:solidFill>
                    <a:prstClr val="white">
                      <a:alpha val="50000"/>
                    </a:prstClr>
                  </a:solidFill>
                </a:rPr>
                <a:t>Provide more info about this business model stage</a:t>
              </a:r>
              <a:endParaRPr lang="en-US" dirty="0">
                <a:solidFill>
                  <a:prstClr val="white">
                    <a:alpha val="50000"/>
                  </a:prstClr>
                </a:solidFill>
              </a:endParaRPr>
            </a:p>
          </p:txBody>
        </p:sp>
        <p:sp>
          <p:nvSpPr>
            <p:cNvPr id="99" name="TextBox 98">
              <a:extLst>
                <a:ext uri="{FF2B5EF4-FFF2-40B4-BE49-F238E27FC236}">
                  <a16:creationId xmlns:a16="http://schemas.microsoft.com/office/drawing/2014/main" id="{584BF949-FC30-AE12-15A2-91BA2889FFF9}"/>
                </a:ext>
              </a:extLst>
            </p:cNvPr>
            <p:cNvSpPr txBox="1"/>
            <p:nvPr/>
          </p:nvSpPr>
          <p:spPr>
            <a:xfrm>
              <a:off x="3320936" y="4785760"/>
              <a:ext cx="1670659" cy="73866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GB" dirty="0">
                  <a:solidFill>
                    <a:prstClr val="white">
                      <a:alpha val="50000"/>
                    </a:prstClr>
                  </a:solidFill>
                </a:rPr>
                <a:t>Provide more info about this business model stage</a:t>
              </a:r>
              <a:endParaRPr lang="en-US" dirty="0">
                <a:solidFill>
                  <a:prstClr val="white">
                    <a:alpha val="50000"/>
                  </a:prstClr>
                </a:solidFill>
              </a:endParaRPr>
            </a:p>
          </p:txBody>
        </p:sp>
        <p:sp>
          <p:nvSpPr>
            <p:cNvPr id="100" name="TextBox 99">
              <a:extLst>
                <a:ext uri="{FF2B5EF4-FFF2-40B4-BE49-F238E27FC236}">
                  <a16:creationId xmlns:a16="http://schemas.microsoft.com/office/drawing/2014/main" id="{AC19AA37-54E6-E0EF-C248-CD2A84029CF9}"/>
                </a:ext>
              </a:extLst>
            </p:cNvPr>
            <p:cNvSpPr txBox="1"/>
            <p:nvPr/>
          </p:nvSpPr>
          <p:spPr>
            <a:xfrm>
              <a:off x="5286365" y="4785760"/>
              <a:ext cx="1670659" cy="73866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GB" dirty="0">
                  <a:solidFill>
                    <a:prstClr val="white">
                      <a:alpha val="50000"/>
                    </a:prstClr>
                  </a:solidFill>
                </a:rPr>
                <a:t>Provide more info about this business model stage</a:t>
              </a:r>
              <a:endParaRPr lang="en-US" dirty="0">
                <a:solidFill>
                  <a:prstClr val="white">
                    <a:alpha val="50000"/>
                  </a:prstClr>
                </a:solidFill>
              </a:endParaRPr>
            </a:p>
          </p:txBody>
        </p:sp>
        <p:sp>
          <p:nvSpPr>
            <p:cNvPr id="101" name="TextBox 100">
              <a:extLst>
                <a:ext uri="{FF2B5EF4-FFF2-40B4-BE49-F238E27FC236}">
                  <a16:creationId xmlns:a16="http://schemas.microsoft.com/office/drawing/2014/main" id="{A131FBC8-39B9-86A5-3046-FDBE9D582A50}"/>
                </a:ext>
              </a:extLst>
            </p:cNvPr>
            <p:cNvSpPr txBox="1"/>
            <p:nvPr/>
          </p:nvSpPr>
          <p:spPr>
            <a:xfrm>
              <a:off x="7213558" y="4785760"/>
              <a:ext cx="1670659" cy="73866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GB" dirty="0">
                  <a:solidFill>
                    <a:prstClr val="white">
                      <a:alpha val="50000"/>
                    </a:prstClr>
                  </a:solidFill>
                </a:rPr>
                <a:t>Provide more info about this business model stage</a:t>
              </a:r>
              <a:endParaRPr lang="en-US" dirty="0">
                <a:solidFill>
                  <a:prstClr val="white">
                    <a:alpha val="50000"/>
                  </a:prstClr>
                </a:solidFill>
              </a:endParaRPr>
            </a:p>
          </p:txBody>
        </p:sp>
        <p:sp>
          <p:nvSpPr>
            <p:cNvPr id="102" name="TextBox 101">
              <a:extLst>
                <a:ext uri="{FF2B5EF4-FFF2-40B4-BE49-F238E27FC236}">
                  <a16:creationId xmlns:a16="http://schemas.microsoft.com/office/drawing/2014/main" id="{957C74A4-6FD3-3E49-1260-9B6416399C86}"/>
                </a:ext>
              </a:extLst>
            </p:cNvPr>
            <p:cNvSpPr txBox="1"/>
            <p:nvPr/>
          </p:nvSpPr>
          <p:spPr>
            <a:xfrm>
              <a:off x="9158347" y="4785760"/>
              <a:ext cx="1670659" cy="73866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GB" dirty="0">
                  <a:solidFill>
                    <a:prstClr val="white">
                      <a:alpha val="50000"/>
                    </a:prstClr>
                  </a:solidFill>
                </a:rPr>
                <a:t>Provide more info about this business model stage</a:t>
              </a:r>
              <a:endParaRPr lang="en-US" dirty="0">
                <a:solidFill>
                  <a:prstClr val="white">
                    <a:alpha val="50000"/>
                  </a:prstClr>
                </a:solidFill>
              </a:endParaRPr>
            </a:p>
          </p:txBody>
        </p:sp>
      </p:grpSp>
    </p:spTree>
    <p:extLst>
      <p:ext uri="{BB962C8B-B14F-4D97-AF65-F5344CB8AC3E}">
        <p14:creationId xmlns:p14="http://schemas.microsoft.com/office/powerpoint/2010/main" val="241597964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A3803AC-0944-EA18-EC12-157CE4976D26}"/>
              </a:ext>
            </a:extLst>
          </p:cNvPr>
          <p:cNvSpPr txBox="1"/>
          <p:nvPr/>
        </p:nvSpPr>
        <p:spPr>
          <a:xfrm>
            <a:off x="299484" y="407551"/>
            <a:ext cx="839974"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Simulation</a:t>
            </a:r>
          </a:p>
        </p:txBody>
      </p:sp>
      <p:sp>
        <p:nvSpPr>
          <p:cNvPr id="5" name="TextBox 4">
            <a:extLst>
              <a:ext uri="{FF2B5EF4-FFF2-40B4-BE49-F238E27FC236}">
                <a16:creationId xmlns:a16="http://schemas.microsoft.com/office/drawing/2014/main" id="{49D821E4-A42D-CEAD-CB9E-14E1DE44F601}"/>
              </a:ext>
            </a:extLst>
          </p:cNvPr>
          <p:cNvSpPr txBox="1"/>
          <p:nvPr/>
        </p:nvSpPr>
        <p:spPr>
          <a:xfrm>
            <a:off x="501101" y="321028"/>
            <a:ext cx="2035063" cy="31899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Results</a:t>
            </a:r>
            <a:endParaRPr kumimoji="0" lang="en-US" sz="8800" b="0" i="0" u="none" strike="noStrike" kern="0" cap="none" spc="0" normalizeH="0" baseline="0" noProof="0" dirty="0">
              <a:ln>
                <a:noFill/>
              </a:ln>
              <a:solidFill>
                <a:prstClr val="white"/>
              </a:solidFill>
              <a:effectLst/>
              <a:uLnTx/>
              <a:uFillTx/>
              <a:latin typeface="Darker Grotesque" pitchFamily="2" charset="0"/>
            </a:endParaRPr>
          </a:p>
        </p:txBody>
      </p:sp>
      <p:cxnSp>
        <p:nvCxnSpPr>
          <p:cNvPr id="2" name="Straight Connector 1">
            <a:extLst>
              <a:ext uri="{FF2B5EF4-FFF2-40B4-BE49-F238E27FC236}">
                <a16:creationId xmlns:a16="http://schemas.microsoft.com/office/drawing/2014/main" id="{A92B7234-C329-0CFF-512A-93C1FF12EF37}"/>
              </a:ext>
            </a:extLst>
          </p:cNvPr>
          <p:cNvCxnSpPr/>
          <p:nvPr/>
        </p:nvCxnSpPr>
        <p:spPr>
          <a:xfrm>
            <a:off x="273788" y="676337"/>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useBgFill="1">
        <p:nvSpPr>
          <p:cNvPr id="3" name="Oval 2">
            <a:extLst>
              <a:ext uri="{FF2B5EF4-FFF2-40B4-BE49-F238E27FC236}">
                <a16:creationId xmlns:a16="http://schemas.microsoft.com/office/drawing/2014/main" id="{2B319A15-C24B-2DFA-0DD7-ED736FF7E769}"/>
              </a:ext>
            </a:extLst>
          </p:cNvPr>
          <p:cNvSpPr/>
          <p:nvPr/>
        </p:nvSpPr>
        <p:spPr>
          <a:xfrm>
            <a:off x="5816511" y="422544"/>
            <a:ext cx="507586" cy="507586"/>
          </a:xfrm>
          <a:prstGeom prst="ellipse">
            <a:avLst/>
          </a:prstGeom>
          <a:blipFill dpi="0" rotWithShape="0">
            <a:blip r:embed="rId2">
              <a:lum/>
            </a:blip>
            <a:srcRect/>
            <a:stretch>
              <a:fillRect l="-765603" t="-367961" r="-1536354"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6" name="Graphic 5">
            <a:extLst>
              <a:ext uri="{FF2B5EF4-FFF2-40B4-BE49-F238E27FC236}">
                <a16:creationId xmlns:a16="http://schemas.microsoft.com/office/drawing/2014/main" id="{5CC7CA4C-B924-F49E-4C4D-EECAF9D0A5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4304" y="550337"/>
            <a:ext cx="252000" cy="252000"/>
          </a:xfrm>
          <a:prstGeom prst="rect">
            <a:avLst/>
          </a:prstGeom>
        </p:spPr>
      </p:pic>
      <p:pic>
        <p:nvPicPr>
          <p:cNvPr id="7" name="Picture 6">
            <a:extLst>
              <a:ext uri="{FF2B5EF4-FFF2-40B4-BE49-F238E27FC236}">
                <a16:creationId xmlns:a16="http://schemas.microsoft.com/office/drawing/2014/main" id="{605C1F64-3D02-FC5A-322D-B12BD5110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191" y="1477829"/>
            <a:ext cx="5607113" cy="4205335"/>
          </a:xfrm>
          <a:prstGeom prst="rect">
            <a:avLst/>
          </a:prstGeom>
        </p:spPr>
      </p:pic>
      <p:pic>
        <p:nvPicPr>
          <p:cNvPr id="10" name="Picture 9">
            <a:extLst>
              <a:ext uri="{FF2B5EF4-FFF2-40B4-BE49-F238E27FC236}">
                <a16:creationId xmlns:a16="http://schemas.microsoft.com/office/drawing/2014/main" id="{07B406CD-A184-CAD1-B0F1-C20FF022C5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7698" y="1477829"/>
            <a:ext cx="5607109" cy="4205332"/>
          </a:xfrm>
          <a:prstGeom prst="rect">
            <a:avLst/>
          </a:prstGeom>
        </p:spPr>
      </p:pic>
    </p:spTree>
    <p:extLst>
      <p:ext uri="{BB962C8B-B14F-4D97-AF65-F5344CB8AC3E}">
        <p14:creationId xmlns:p14="http://schemas.microsoft.com/office/powerpoint/2010/main" val="3846604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33F60-A1E2-DBA8-AE66-9C47524EB95B}"/>
            </a:ext>
          </a:extLst>
        </p:cNvPr>
        <p:cNvGrpSpPr/>
        <p:nvPr/>
      </p:nvGrpSpPr>
      <p:grpSpPr>
        <a:xfrm>
          <a:off x="0" y="0"/>
          <a:ext cx="0" cy="0"/>
          <a:chOff x="0" y="0"/>
          <a:chExt cx="0" cy="0"/>
        </a:xfrm>
      </p:grpSpPr>
      <p:sp>
        <p:nvSpPr>
          <p:cNvPr id="55" name="TextBox 54">
            <a:extLst>
              <a:ext uri="{FF2B5EF4-FFF2-40B4-BE49-F238E27FC236}">
                <a16:creationId xmlns:a16="http://schemas.microsoft.com/office/drawing/2014/main" id="{F5D3CDA1-B697-B975-C72A-7F8827E030CE}"/>
              </a:ext>
            </a:extLst>
          </p:cNvPr>
          <p:cNvSpPr txBox="1"/>
          <p:nvPr/>
        </p:nvSpPr>
        <p:spPr>
          <a:xfrm>
            <a:off x="299484" y="407551"/>
            <a:ext cx="839974"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Simulation</a:t>
            </a:r>
          </a:p>
        </p:txBody>
      </p:sp>
      <p:sp>
        <p:nvSpPr>
          <p:cNvPr id="5" name="TextBox 4">
            <a:extLst>
              <a:ext uri="{FF2B5EF4-FFF2-40B4-BE49-F238E27FC236}">
                <a16:creationId xmlns:a16="http://schemas.microsoft.com/office/drawing/2014/main" id="{F255088B-724F-45C8-AF13-D084580F38E6}"/>
              </a:ext>
            </a:extLst>
          </p:cNvPr>
          <p:cNvSpPr txBox="1"/>
          <p:nvPr/>
        </p:nvSpPr>
        <p:spPr>
          <a:xfrm>
            <a:off x="501101" y="321028"/>
            <a:ext cx="2035063" cy="31899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Results</a:t>
            </a:r>
            <a:endParaRPr kumimoji="0" lang="en-US" sz="8800" b="0" i="0" u="none" strike="noStrike" kern="0" cap="none" spc="0" normalizeH="0" baseline="0" noProof="0" dirty="0">
              <a:ln>
                <a:noFill/>
              </a:ln>
              <a:solidFill>
                <a:prstClr val="white"/>
              </a:solidFill>
              <a:effectLst/>
              <a:uLnTx/>
              <a:uFillTx/>
              <a:latin typeface="Darker Grotesque" pitchFamily="2" charset="0"/>
            </a:endParaRPr>
          </a:p>
        </p:txBody>
      </p:sp>
      <p:cxnSp>
        <p:nvCxnSpPr>
          <p:cNvPr id="2" name="Straight Connector 1">
            <a:extLst>
              <a:ext uri="{FF2B5EF4-FFF2-40B4-BE49-F238E27FC236}">
                <a16:creationId xmlns:a16="http://schemas.microsoft.com/office/drawing/2014/main" id="{0578E894-B14C-DC1E-134F-BA190302BDFB}"/>
              </a:ext>
            </a:extLst>
          </p:cNvPr>
          <p:cNvCxnSpPr/>
          <p:nvPr/>
        </p:nvCxnSpPr>
        <p:spPr>
          <a:xfrm>
            <a:off x="273788" y="676337"/>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useBgFill="1">
        <p:nvSpPr>
          <p:cNvPr id="3" name="Oval 2">
            <a:extLst>
              <a:ext uri="{FF2B5EF4-FFF2-40B4-BE49-F238E27FC236}">
                <a16:creationId xmlns:a16="http://schemas.microsoft.com/office/drawing/2014/main" id="{72EAF6AF-046E-789E-EDE6-EB6CE54428BC}"/>
              </a:ext>
            </a:extLst>
          </p:cNvPr>
          <p:cNvSpPr/>
          <p:nvPr/>
        </p:nvSpPr>
        <p:spPr>
          <a:xfrm>
            <a:off x="5816511" y="422544"/>
            <a:ext cx="507586" cy="507586"/>
          </a:xfrm>
          <a:prstGeom prst="ellipse">
            <a:avLst/>
          </a:prstGeom>
          <a:blipFill dpi="0" rotWithShape="0">
            <a:blip r:embed="rId2">
              <a:lum/>
            </a:blip>
            <a:srcRect/>
            <a:stretch>
              <a:fillRect l="-765603" t="-367961" r="-1536354"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6" name="Graphic 5">
            <a:extLst>
              <a:ext uri="{FF2B5EF4-FFF2-40B4-BE49-F238E27FC236}">
                <a16:creationId xmlns:a16="http://schemas.microsoft.com/office/drawing/2014/main" id="{ABA9FDCD-73A3-EEB0-C313-F3EBF5C6A8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4304" y="550337"/>
            <a:ext cx="252000" cy="252000"/>
          </a:xfrm>
          <a:prstGeom prst="rect">
            <a:avLst/>
          </a:prstGeom>
        </p:spPr>
      </p:pic>
      <p:pic>
        <p:nvPicPr>
          <p:cNvPr id="8" name="Picture 7">
            <a:extLst>
              <a:ext uri="{FF2B5EF4-FFF2-40B4-BE49-F238E27FC236}">
                <a16:creationId xmlns:a16="http://schemas.microsoft.com/office/drawing/2014/main" id="{687D3D99-E75E-45DC-C41C-59ABA5A7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81" y="1472904"/>
            <a:ext cx="5613668" cy="4210251"/>
          </a:xfrm>
          <a:prstGeom prst="rect">
            <a:avLst/>
          </a:prstGeom>
        </p:spPr>
      </p:pic>
      <p:pic>
        <p:nvPicPr>
          <p:cNvPr id="11" name="Picture 10">
            <a:extLst>
              <a:ext uri="{FF2B5EF4-FFF2-40B4-BE49-F238E27FC236}">
                <a16:creationId xmlns:a16="http://schemas.microsoft.com/office/drawing/2014/main" id="{3A4A9F8F-A4A5-300C-2F9E-CC3E22818D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5553" y="1472907"/>
            <a:ext cx="5613664" cy="4210248"/>
          </a:xfrm>
          <a:prstGeom prst="rect">
            <a:avLst/>
          </a:prstGeom>
        </p:spPr>
      </p:pic>
    </p:spTree>
    <p:extLst>
      <p:ext uri="{BB962C8B-B14F-4D97-AF65-F5344CB8AC3E}">
        <p14:creationId xmlns:p14="http://schemas.microsoft.com/office/powerpoint/2010/main" val="26440952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F1846-D8C3-089B-CE68-C16965B03790}"/>
            </a:ext>
          </a:extLst>
        </p:cNvPr>
        <p:cNvGrpSpPr/>
        <p:nvPr/>
      </p:nvGrpSpPr>
      <p:grpSpPr>
        <a:xfrm>
          <a:off x="0" y="0"/>
          <a:ext cx="0" cy="0"/>
          <a:chOff x="0" y="0"/>
          <a:chExt cx="0" cy="0"/>
        </a:xfrm>
      </p:grpSpPr>
      <p:sp>
        <p:nvSpPr>
          <p:cNvPr id="55" name="TextBox 54">
            <a:extLst>
              <a:ext uri="{FF2B5EF4-FFF2-40B4-BE49-F238E27FC236}">
                <a16:creationId xmlns:a16="http://schemas.microsoft.com/office/drawing/2014/main" id="{BBFF1606-9936-03C8-2967-6DD9449C7D75}"/>
              </a:ext>
            </a:extLst>
          </p:cNvPr>
          <p:cNvSpPr txBox="1"/>
          <p:nvPr/>
        </p:nvSpPr>
        <p:spPr>
          <a:xfrm>
            <a:off x="299484" y="407551"/>
            <a:ext cx="839974"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Simulation</a:t>
            </a:r>
          </a:p>
        </p:txBody>
      </p:sp>
      <p:sp>
        <p:nvSpPr>
          <p:cNvPr id="5" name="TextBox 4">
            <a:extLst>
              <a:ext uri="{FF2B5EF4-FFF2-40B4-BE49-F238E27FC236}">
                <a16:creationId xmlns:a16="http://schemas.microsoft.com/office/drawing/2014/main" id="{0674FF55-76D8-2776-A67D-2E7FCF794E7D}"/>
              </a:ext>
            </a:extLst>
          </p:cNvPr>
          <p:cNvSpPr txBox="1"/>
          <p:nvPr/>
        </p:nvSpPr>
        <p:spPr>
          <a:xfrm>
            <a:off x="501101" y="321028"/>
            <a:ext cx="2035063" cy="31899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Results</a:t>
            </a:r>
            <a:endParaRPr kumimoji="0" lang="en-US" sz="8800" b="0" i="0" u="none" strike="noStrike" kern="0" cap="none" spc="0" normalizeH="0" baseline="0" noProof="0" dirty="0">
              <a:ln>
                <a:noFill/>
              </a:ln>
              <a:solidFill>
                <a:prstClr val="white"/>
              </a:solidFill>
              <a:effectLst/>
              <a:uLnTx/>
              <a:uFillTx/>
              <a:latin typeface="Darker Grotesque" pitchFamily="2" charset="0"/>
            </a:endParaRPr>
          </a:p>
        </p:txBody>
      </p:sp>
      <p:cxnSp>
        <p:nvCxnSpPr>
          <p:cNvPr id="2" name="Straight Connector 1">
            <a:extLst>
              <a:ext uri="{FF2B5EF4-FFF2-40B4-BE49-F238E27FC236}">
                <a16:creationId xmlns:a16="http://schemas.microsoft.com/office/drawing/2014/main" id="{5E1CEE07-25C2-6F35-2524-099BB9464656}"/>
              </a:ext>
            </a:extLst>
          </p:cNvPr>
          <p:cNvCxnSpPr/>
          <p:nvPr/>
        </p:nvCxnSpPr>
        <p:spPr>
          <a:xfrm>
            <a:off x="273788" y="676337"/>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useBgFill="1">
        <p:nvSpPr>
          <p:cNvPr id="3" name="Oval 2">
            <a:extLst>
              <a:ext uri="{FF2B5EF4-FFF2-40B4-BE49-F238E27FC236}">
                <a16:creationId xmlns:a16="http://schemas.microsoft.com/office/drawing/2014/main" id="{A01C0F05-865F-452E-575C-D795C68F8A52}"/>
              </a:ext>
            </a:extLst>
          </p:cNvPr>
          <p:cNvSpPr/>
          <p:nvPr/>
        </p:nvSpPr>
        <p:spPr>
          <a:xfrm>
            <a:off x="5816511" y="422544"/>
            <a:ext cx="507586" cy="507586"/>
          </a:xfrm>
          <a:prstGeom prst="ellipse">
            <a:avLst/>
          </a:prstGeom>
          <a:blipFill dpi="0" rotWithShape="0">
            <a:blip r:embed="rId2">
              <a:lum/>
            </a:blip>
            <a:srcRect/>
            <a:stretch>
              <a:fillRect l="-765603" t="-367961" r="-1536354"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6" name="Graphic 5">
            <a:extLst>
              <a:ext uri="{FF2B5EF4-FFF2-40B4-BE49-F238E27FC236}">
                <a16:creationId xmlns:a16="http://schemas.microsoft.com/office/drawing/2014/main" id="{FE538C19-A5DA-F908-1DE4-33F0F15890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4304" y="550337"/>
            <a:ext cx="252000" cy="252000"/>
          </a:xfrm>
          <a:prstGeom prst="rect">
            <a:avLst/>
          </a:prstGeom>
        </p:spPr>
      </p:pic>
      <p:pic>
        <p:nvPicPr>
          <p:cNvPr id="7" name="Picture 6">
            <a:extLst>
              <a:ext uri="{FF2B5EF4-FFF2-40B4-BE49-F238E27FC236}">
                <a16:creationId xmlns:a16="http://schemas.microsoft.com/office/drawing/2014/main" id="{FF17D4F7-E7BF-1558-C9D3-A2CC01EB5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788" y="1472889"/>
            <a:ext cx="5613653" cy="4210240"/>
          </a:xfrm>
          <a:prstGeom prst="rect">
            <a:avLst/>
          </a:prstGeom>
        </p:spPr>
      </p:pic>
      <p:pic>
        <p:nvPicPr>
          <p:cNvPr id="10" name="Picture 9">
            <a:extLst>
              <a:ext uri="{FF2B5EF4-FFF2-40B4-BE49-F238E27FC236}">
                <a16:creationId xmlns:a16="http://schemas.microsoft.com/office/drawing/2014/main" id="{FAAB8804-F1F0-C0BF-F8F7-0EF05FE68D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4565" y="1472894"/>
            <a:ext cx="5613646" cy="4210235"/>
          </a:xfrm>
          <a:prstGeom prst="rect">
            <a:avLst/>
          </a:prstGeom>
        </p:spPr>
      </p:pic>
    </p:spTree>
    <p:extLst>
      <p:ext uri="{BB962C8B-B14F-4D97-AF65-F5344CB8AC3E}">
        <p14:creationId xmlns:p14="http://schemas.microsoft.com/office/powerpoint/2010/main" val="2753537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470096-ACD7-1592-119D-C102855C1D6D}"/>
              </a:ext>
            </a:extLst>
          </p:cNvPr>
          <p:cNvSpPr txBox="1"/>
          <p:nvPr/>
        </p:nvSpPr>
        <p:spPr>
          <a:xfrm>
            <a:off x="607364" y="2201228"/>
            <a:ext cx="11028661" cy="2455544"/>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Honor Code</a:t>
            </a:r>
          </a:p>
        </p:txBody>
      </p:sp>
      <p:grpSp>
        <p:nvGrpSpPr>
          <p:cNvPr id="26" name="Group 25">
            <a:extLst>
              <a:ext uri="{FF2B5EF4-FFF2-40B4-BE49-F238E27FC236}">
                <a16:creationId xmlns:a16="http://schemas.microsoft.com/office/drawing/2014/main" id="{9418E4A9-697A-F984-D410-E0EBA0D710B6}"/>
              </a:ext>
            </a:extLst>
          </p:cNvPr>
          <p:cNvGrpSpPr/>
          <p:nvPr/>
        </p:nvGrpSpPr>
        <p:grpSpPr>
          <a:xfrm>
            <a:off x="299484" y="7434459"/>
            <a:ext cx="11644423" cy="507586"/>
            <a:chOff x="299484" y="369986"/>
            <a:chExt cx="11644423" cy="507586"/>
          </a:xfrm>
        </p:grpSpPr>
        <p:cxnSp>
          <p:nvCxnSpPr>
            <p:cNvPr id="27" name="Straight Connector 26">
              <a:extLst>
                <a:ext uri="{FF2B5EF4-FFF2-40B4-BE49-F238E27FC236}">
                  <a16:creationId xmlns:a16="http://schemas.microsoft.com/office/drawing/2014/main" id="{03D533FC-301F-4241-F885-36A143CB5AD6}"/>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8" name="!!mission">
              <a:extLst>
                <a:ext uri="{FF2B5EF4-FFF2-40B4-BE49-F238E27FC236}">
                  <a16:creationId xmlns:a16="http://schemas.microsoft.com/office/drawing/2014/main" id="{78936679-7C61-4065-06C1-7E6D95B9FA11}"/>
                </a:ext>
              </a:extLst>
            </p:cNvPr>
            <p:cNvGrpSpPr/>
            <p:nvPr/>
          </p:nvGrpSpPr>
          <p:grpSpPr>
            <a:xfrm>
              <a:off x="5842207" y="369986"/>
              <a:ext cx="507586" cy="507586"/>
              <a:chOff x="1700837" y="1711757"/>
              <a:chExt cx="507586" cy="507586"/>
            </a:xfrm>
          </p:grpSpPr>
          <p:sp useBgFill="1">
            <p:nvSpPr>
              <p:cNvPr id="29" name="Oval 28">
                <a:extLst>
                  <a:ext uri="{FF2B5EF4-FFF2-40B4-BE49-F238E27FC236}">
                    <a16:creationId xmlns:a16="http://schemas.microsoft.com/office/drawing/2014/main" id="{971099E7-F054-4A7B-A4C7-FB199C82A717}"/>
                  </a:ext>
                </a:extLst>
              </p:cNvPr>
              <p:cNvSpPr/>
              <p:nvPr/>
            </p:nvSpPr>
            <p:spPr>
              <a:xfrm>
                <a:off x="1700837" y="1711757"/>
                <a:ext cx="507586" cy="507586"/>
              </a:xfrm>
              <a:prstGeom prst="ellipse">
                <a:avLst/>
              </a:prstGeom>
              <a:blipFill dpi="0" rotWithShape="0">
                <a:blip r:embed="rId3">
                  <a:lum/>
                </a:blip>
                <a:srcRect/>
                <a:stretch>
                  <a:fillRect l="-379491" t="-367961" r="-1922467"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30" name="Graphic 29">
                <a:extLst>
                  <a:ext uri="{FF2B5EF4-FFF2-40B4-BE49-F238E27FC236}">
                    <a16:creationId xmlns:a16="http://schemas.microsoft.com/office/drawing/2014/main" id="{6EE4E794-E472-C5DB-EC17-CB376EC148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8630" y="1839550"/>
                <a:ext cx="252000" cy="252000"/>
              </a:xfrm>
              <a:prstGeom prst="rect">
                <a:avLst/>
              </a:prstGeom>
            </p:spPr>
          </p:pic>
        </p:grpSp>
      </p:grpSp>
      <p:sp>
        <p:nvSpPr>
          <p:cNvPr id="15" name="TextBox 14">
            <a:extLst>
              <a:ext uri="{FF2B5EF4-FFF2-40B4-BE49-F238E27FC236}">
                <a16:creationId xmlns:a16="http://schemas.microsoft.com/office/drawing/2014/main" id="{1283230B-997C-1D9D-380E-5F0C7792B446}"/>
              </a:ext>
            </a:extLst>
          </p:cNvPr>
          <p:cNvSpPr txBox="1"/>
          <p:nvPr/>
        </p:nvSpPr>
        <p:spPr>
          <a:xfrm>
            <a:off x="299484" y="8195838"/>
            <a:ext cx="9844053" cy="3994299"/>
          </a:xfrm>
          <a:prstGeom prst="rect">
            <a:avLst/>
          </a:prstGeom>
          <a:noFill/>
        </p:spPr>
        <p:txBody>
          <a:bodyPr wrap="squar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lang="en-US" sz="3600" spc="-150" dirty="0">
                <a:solidFill>
                  <a:prstClr val="white"/>
                </a:solidFill>
                <a:latin typeface="Darker Grotesque Medium" pitchFamily="2" charset="0"/>
              </a:rPr>
              <a:t>We</a:t>
            </a:r>
            <a:r>
              <a:rPr kumimoji="0" lang="en-US" sz="3600" b="0" i="0" u="none" strike="noStrike" kern="1200" cap="none" spc="-150" normalizeH="0" baseline="0" noProof="0" dirty="0">
                <a:ln>
                  <a:noFill/>
                </a:ln>
                <a:solidFill>
                  <a:prstClr val="white"/>
                </a:solidFill>
                <a:effectLst/>
                <a:uLnTx/>
                <a:uFillTx/>
                <a:latin typeface="Darker Grotesque Medium" pitchFamily="2" charset="0"/>
              </a:rPr>
              <a:t> declare that</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Darker Grotesque Medium" pitchFamily="2" charset="0"/>
              </a:rPr>
              <a:t> → the work that We are presenting is our own work</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Darker Grotesque Medium" pitchFamily="2" charset="0"/>
              </a:rPr>
              <a:t> → </a:t>
            </a:r>
            <a:r>
              <a:rPr lang="en-US" sz="3600" spc="-150" dirty="0">
                <a:solidFill>
                  <a:prstClr val="white"/>
                </a:solidFill>
                <a:latin typeface="Darker Grotesque Medium" pitchFamily="2" charset="0"/>
              </a:rPr>
              <a:t>We </a:t>
            </a:r>
            <a:r>
              <a:rPr kumimoji="0" lang="en-US" sz="3600" b="0" i="0" u="none" strike="noStrike" kern="1200" cap="none" spc="-150" normalizeH="0" baseline="0" noProof="0" dirty="0">
                <a:ln>
                  <a:noFill/>
                </a:ln>
                <a:solidFill>
                  <a:prstClr val="white"/>
                </a:solidFill>
                <a:effectLst/>
                <a:uLnTx/>
                <a:uFillTx/>
                <a:latin typeface="Darker Grotesque Medium" pitchFamily="2" charset="0"/>
              </a:rPr>
              <a:t>have not copied the work (</a:t>
            </a:r>
            <a:r>
              <a:rPr kumimoji="0" lang="en-US" sz="3600" b="0" i="0" u="none" strike="noStrike" kern="1200" cap="none" spc="-150" normalizeH="0" baseline="0" noProof="0" dirty="0" err="1">
                <a:ln>
                  <a:noFill/>
                </a:ln>
                <a:solidFill>
                  <a:prstClr val="white"/>
                </a:solidFill>
                <a:effectLst/>
                <a:uLnTx/>
                <a:uFillTx/>
                <a:latin typeface="Darker Grotesque Medium" pitchFamily="2" charset="0"/>
              </a:rPr>
              <a:t>Matlab</a:t>
            </a:r>
            <a:r>
              <a:rPr kumimoji="0" lang="en-US" sz="3600" b="0" i="0" u="none" strike="noStrike" kern="1200" cap="none" spc="-150" normalizeH="0" baseline="0" noProof="0" dirty="0">
                <a:ln>
                  <a:noFill/>
                </a:ln>
                <a:solidFill>
                  <a:prstClr val="white"/>
                </a:solidFill>
                <a:effectLst/>
                <a:uLnTx/>
                <a:uFillTx/>
                <a:latin typeface="Darker Grotesque Medium" pitchFamily="2" charset="0"/>
              </a:rPr>
              <a:t> code, results, etc.) that someone else has done</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Darker Grotesque Medium" pitchFamily="2" charset="0"/>
              </a:rPr>
              <a:t> → Concepts, understanding and insights We will be describing are our own</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Darker Grotesque Medium" pitchFamily="2" charset="0"/>
              </a:rPr>
              <a:t> → Wherever We have relied on an existing work that is not our own, We have provided a proper reference citation</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Darker Grotesque Medium" pitchFamily="2" charset="0"/>
              </a:rPr>
              <a:t> → We make this pledge truthfully. We know that violation of this solemn pledge can carry grave consequences</a:t>
            </a:r>
            <a:endParaRPr kumimoji="0" lang="en-GB" sz="3600" b="0" i="0" u="none" strike="noStrike" kern="1200" cap="none" spc="-150" normalizeH="0" baseline="0" noProof="0" dirty="0">
              <a:ln>
                <a:noFill/>
              </a:ln>
              <a:solidFill>
                <a:prstClr val="white"/>
              </a:solidFill>
              <a:effectLst/>
              <a:uLnTx/>
              <a:uFillTx/>
              <a:latin typeface="Darker Grotesque Medium" pitchFamily="2" charset="0"/>
            </a:endParaRPr>
          </a:p>
        </p:txBody>
      </p:sp>
      <p:pic>
        <p:nvPicPr>
          <p:cNvPr id="16" name="Picture 13" descr="A close-up of a note&#10;&#10;AI-generated content may be incorrect.">
            <a:extLst>
              <a:ext uri="{FF2B5EF4-FFF2-40B4-BE49-F238E27FC236}">
                <a16:creationId xmlns:a16="http://schemas.microsoft.com/office/drawing/2014/main" id="{0DA9B96E-DAF2-282A-E82F-C5ACD4A75A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673352" y="12324285"/>
            <a:ext cx="1084876" cy="14465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Close-up of a paper with a signature&#10;&#10;AI-generated content may be incorrect.">
            <a:extLst>
              <a:ext uri="{FF2B5EF4-FFF2-40B4-BE49-F238E27FC236}">
                <a16:creationId xmlns:a16="http://schemas.microsoft.com/office/drawing/2014/main" id="{BE1BF8B8-C357-0DEE-F071-D1CE0DAD3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2246782" y="12324284"/>
            <a:ext cx="1084878" cy="14465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5" descr="A close-up of a paper with a signature&#10;&#10;AI-generated content may be incorrect.">
            <a:extLst>
              <a:ext uri="{FF2B5EF4-FFF2-40B4-BE49-F238E27FC236}">
                <a16:creationId xmlns:a16="http://schemas.microsoft.com/office/drawing/2014/main" id="{7328FFF5-124D-6708-F018-9C47960CB4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848154" y="12276850"/>
            <a:ext cx="1104294" cy="15219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A close up of a piece of paper">
            <a:extLst>
              <a:ext uri="{FF2B5EF4-FFF2-40B4-BE49-F238E27FC236}">
                <a16:creationId xmlns:a16="http://schemas.microsoft.com/office/drawing/2014/main" id="{B538A9E8-CDFF-8BDC-A1F0-BBF7726DE1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5506253" y="12267557"/>
            <a:ext cx="1085709" cy="152195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7" descr="A close up of a signature&#10;&#10;AI-generated content may be incorrect.">
            <a:extLst>
              <a:ext uri="{FF2B5EF4-FFF2-40B4-BE49-F238E27FC236}">
                <a16:creationId xmlns:a16="http://schemas.microsoft.com/office/drawing/2014/main" id="{192B1BC5-0760-DB77-3AB9-D11414C48E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5400000">
            <a:off x="7117747" y="12304869"/>
            <a:ext cx="1084876" cy="14465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A close-up of a piece of paper&#10;&#10;AI-generated content may be incorrect.">
            <a:extLst>
              <a:ext uri="{FF2B5EF4-FFF2-40B4-BE49-F238E27FC236}">
                <a16:creationId xmlns:a16="http://schemas.microsoft.com/office/drawing/2014/main" id="{5C846729-61D0-A889-19D2-A90335259F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0000">
            <a:off x="8733672" y="12262292"/>
            <a:ext cx="1084877" cy="15316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9" descr="A close-up of a calendar&#10;&#10;AI-generated content may be incorrect.">
            <a:extLst>
              <a:ext uri="{FF2B5EF4-FFF2-40B4-BE49-F238E27FC236}">
                <a16:creationId xmlns:a16="http://schemas.microsoft.com/office/drawing/2014/main" id="{3684C483-D307-6D5E-A511-FDFD6FC238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10456842" y="12171523"/>
            <a:ext cx="1215815" cy="16210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A close-up of a note&#10;&#10;AI-generated content may be incorrect.">
            <a:extLst>
              <a:ext uri="{FF2B5EF4-FFF2-40B4-BE49-F238E27FC236}">
                <a16:creationId xmlns:a16="http://schemas.microsoft.com/office/drawing/2014/main" id="{9FE5B42A-CD44-85F0-E014-723A95C95C9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6200000">
            <a:off x="10522310" y="10924446"/>
            <a:ext cx="1084878" cy="1446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1" descr="A close-up of a piece of paper&#10;&#10;AI-generated content may be incorrect.">
            <a:extLst>
              <a:ext uri="{FF2B5EF4-FFF2-40B4-BE49-F238E27FC236}">
                <a16:creationId xmlns:a16="http://schemas.microsoft.com/office/drawing/2014/main" id="{45194041-ED6D-B9A4-F1E8-80E8984380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5400000">
            <a:off x="10522310" y="9674961"/>
            <a:ext cx="1084878" cy="144650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2" descr="A piece of paper with a blue marker on it&#10;&#10;AI-generated content may be incorrect.">
            <a:extLst>
              <a:ext uri="{FF2B5EF4-FFF2-40B4-BE49-F238E27FC236}">
                <a16:creationId xmlns:a16="http://schemas.microsoft.com/office/drawing/2014/main" id="{AA182E2A-EB01-6217-B80B-616D828267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5400000">
            <a:off x="10522309" y="8425476"/>
            <a:ext cx="1084880" cy="144650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7874588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30A71-61C8-6F12-96D3-222863E25D2C}"/>
            </a:ext>
          </a:extLst>
        </p:cNvPr>
        <p:cNvGrpSpPr/>
        <p:nvPr/>
      </p:nvGrpSpPr>
      <p:grpSpPr>
        <a:xfrm>
          <a:off x="0" y="0"/>
          <a:ext cx="0" cy="0"/>
          <a:chOff x="0" y="0"/>
          <a:chExt cx="0" cy="0"/>
        </a:xfrm>
      </p:grpSpPr>
      <p:sp>
        <p:nvSpPr>
          <p:cNvPr id="55" name="TextBox 54">
            <a:extLst>
              <a:ext uri="{FF2B5EF4-FFF2-40B4-BE49-F238E27FC236}">
                <a16:creationId xmlns:a16="http://schemas.microsoft.com/office/drawing/2014/main" id="{7D62A82C-AC2D-433D-64DA-D63AF476F293}"/>
              </a:ext>
            </a:extLst>
          </p:cNvPr>
          <p:cNvSpPr txBox="1"/>
          <p:nvPr/>
        </p:nvSpPr>
        <p:spPr>
          <a:xfrm>
            <a:off x="299484" y="407551"/>
            <a:ext cx="839974"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Simulation</a:t>
            </a:r>
          </a:p>
        </p:txBody>
      </p:sp>
      <p:sp>
        <p:nvSpPr>
          <p:cNvPr id="5" name="TextBox 4">
            <a:extLst>
              <a:ext uri="{FF2B5EF4-FFF2-40B4-BE49-F238E27FC236}">
                <a16:creationId xmlns:a16="http://schemas.microsoft.com/office/drawing/2014/main" id="{1406EF6C-263F-E8B7-B5E7-72CBF2087935}"/>
              </a:ext>
            </a:extLst>
          </p:cNvPr>
          <p:cNvSpPr txBox="1"/>
          <p:nvPr/>
        </p:nvSpPr>
        <p:spPr>
          <a:xfrm>
            <a:off x="501101" y="321028"/>
            <a:ext cx="2035063" cy="31899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Results</a:t>
            </a:r>
            <a:endParaRPr kumimoji="0" lang="en-US" sz="8800" b="0" i="0" u="none" strike="noStrike" kern="0" cap="none" spc="0" normalizeH="0" baseline="0" noProof="0" dirty="0">
              <a:ln>
                <a:noFill/>
              </a:ln>
              <a:solidFill>
                <a:prstClr val="white"/>
              </a:solidFill>
              <a:effectLst/>
              <a:uLnTx/>
              <a:uFillTx/>
              <a:latin typeface="Darker Grotesque" pitchFamily="2" charset="0"/>
            </a:endParaRPr>
          </a:p>
        </p:txBody>
      </p:sp>
      <p:cxnSp>
        <p:nvCxnSpPr>
          <p:cNvPr id="2" name="Straight Connector 1">
            <a:extLst>
              <a:ext uri="{FF2B5EF4-FFF2-40B4-BE49-F238E27FC236}">
                <a16:creationId xmlns:a16="http://schemas.microsoft.com/office/drawing/2014/main" id="{A1BEC54C-E1F5-A63B-DF97-72103DDDC8AD}"/>
              </a:ext>
            </a:extLst>
          </p:cNvPr>
          <p:cNvCxnSpPr/>
          <p:nvPr/>
        </p:nvCxnSpPr>
        <p:spPr>
          <a:xfrm>
            <a:off x="273788" y="676337"/>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useBgFill="1">
        <p:nvSpPr>
          <p:cNvPr id="3" name="Oval 2">
            <a:extLst>
              <a:ext uri="{FF2B5EF4-FFF2-40B4-BE49-F238E27FC236}">
                <a16:creationId xmlns:a16="http://schemas.microsoft.com/office/drawing/2014/main" id="{A496161D-D079-1F5F-D91B-D4CC72B0F2E8}"/>
              </a:ext>
            </a:extLst>
          </p:cNvPr>
          <p:cNvSpPr/>
          <p:nvPr/>
        </p:nvSpPr>
        <p:spPr>
          <a:xfrm>
            <a:off x="5816511" y="422544"/>
            <a:ext cx="507586" cy="507586"/>
          </a:xfrm>
          <a:prstGeom prst="ellipse">
            <a:avLst/>
          </a:prstGeom>
          <a:blipFill dpi="0" rotWithShape="0">
            <a:blip r:embed="rId2">
              <a:lum/>
            </a:blip>
            <a:srcRect/>
            <a:stretch>
              <a:fillRect l="-765603" t="-367961" r="-1536354"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6" name="Graphic 5">
            <a:extLst>
              <a:ext uri="{FF2B5EF4-FFF2-40B4-BE49-F238E27FC236}">
                <a16:creationId xmlns:a16="http://schemas.microsoft.com/office/drawing/2014/main" id="{8C1250DD-C4AF-E9D4-8DF5-153C6FDC7F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4304" y="550337"/>
            <a:ext cx="252000" cy="252000"/>
          </a:xfrm>
          <a:prstGeom prst="rect">
            <a:avLst/>
          </a:prstGeom>
        </p:spPr>
      </p:pic>
      <p:pic>
        <p:nvPicPr>
          <p:cNvPr id="8" name="Picture 7">
            <a:extLst>
              <a:ext uri="{FF2B5EF4-FFF2-40B4-BE49-F238E27FC236}">
                <a16:creationId xmlns:a16="http://schemas.microsoft.com/office/drawing/2014/main" id="{8A596EF9-A6EC-4AA1-9796-5A137E97B0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579" y="1466822"/>
            <a:ext cx="5660116" cy="4245087"/>
          </a:xfrm>
          <a:prstGeom prst="rect">
            <a:avLst/>
          </a:prstGeom>
        </p:spPr>
      </p:pic>
      <p:pic>
        <p:nvPicPr>
          <p:cNvPr id="10" name="Picture 9">
            <a:extLst>
              <a:ext uri="{FF2B5EF4-FFF2-40B4-BE49-F238E27FC236}">
                <a16:creationId xmlns:a16="http://schemas.microsoft.com/office/drawing/2014/main" id="{6CED5460-043D-827D-0F86-B33C858BCD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6304" y="1466821"/>
            <a:ext cx="5660117" cy="4245088"/>
          </a:xfrm>
          <a:prstGeom prst="rect">
            <a:avLst/>
          </a:prstGeom>
        </p:spPr>
      </p:pic>
    </p:spTree>
    <p:extLst>
      <p:ext uri="{BB962C8B-B14F-4D97-AF65-F5344CB8AC3E}">
        <p14:creationId xmlns:p14="http://schemas.microsoft.com/office/powerpoint/2010/main" val="977414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0348A4-0996-F30E-B712-42D5397924F2}"/>
              </a:ext>
            </a:extLst>
          </p:cNvPr>
          <p:cNvSpPr txBox="1"/>
          <p:nvPr/>
        </p:nvSpPr>
        <p:spPr>
          <a:xfrm>
            <a:off x="138535" y="1465655"/>
            <a:ext cx="11914929"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Performance</a:t>
            </a:r>
          </a:p>
        </p:txBody>
      </p:sp>
      <p:sp>
        <p:nvSpPr>
          <p:cNvPr id="5" name="TextBox 4">
            <a:extLst>
              <a:ext uri="{FF2B5EF4-FFF2-40B4-BE49-F238E27FC236}">
                <a16:creationId xmlns:a16="http://schemas.microsoft.com/office/drawing/2014/main" id="{C15E72E7-6CC6-148C-6F6F-84F4FB44DCA3}"/>
              </a:ext>
            </a:extLst>
          </p:cNvPr>
          <p:cNvSpPr txBox="1"/>
          <p:nvPr/>
        </p:nvSpPr>
        <p:spPr>
          <a:xfrm>
            <a:off x="1685162" y="3008131"/>
            <a:ext cx="88730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Analysis</a:t>
            </a:r>
          </a:p>
        </p:txBody>
      </p:sp>
      <p:cxnSp>
        <p:nvCxnSpPr>
          <p:cNvPr id="7" name="Straight Connector 6">
            <a:extLst>
              <a:ext uri="{FF2B5EF4-FFF2-40B4-BE49-F238E27FC236}">
                <a16:creationId xmlns:a16="http://schemas.microsoft.com/office/drawing/2014/main" id="{F450E176-21B3-EDD8-75D1-2CB0C3EA2D9C}"/>
              </a:ext>
            </a:extLst>
          </p:cNvPr>
          <p:cNvCxnSpPr/>
          <p:nvPr/>
        </p:nvCxnSpPr>
        <p:spPr>
          <a:xfrm>
            <a:off x="138535" y="7116184"/>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useBgFill="1">
        <p:nvSpPr>
          <p:cNvPr id="8" name="Oval 7">
            <a:extLst>
              <a:ext uri="{FF2B5EF4-FFF2-40B4-BE49-F238E27FC236}">
                <a16:creationId xmlns:a16="http://schemas.microsoft.com/office/drawing/2014/main" id="{D5113A52-06CE-C3BC-66FC-26C2922EDF7E}"/>
              </a:ext>
            </a:extLst>
          </p:cNvPr>
          <p:cNvSpPr/>
          <p:nvPr/>
        </p:nvSpPr>
        <p:spPr>
          <a:xfrm rot="21540000">
            <a:off x="5681258" y="6862391"/>
            <a:ext cx="507586" cy="507586"/>
          </a:xfrm>
          <a:prstGeom prst="ellipse">
            <a:avLst/>
          </a:prstGeom>
          <a:blipFill dpi="0" rotWithShape="0">
            <a:blip r:embed="rId2">
              <a:lum/>
            </a:blip>
            <a:srcRect/>
            <a:stretch>
              <a:fillRect l="-1343851" t="-882703" r="-958107" b="-368398"/>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 name="Graphic 8">
            <a:extLst>
              <a:ext uri="{FF2B5EF4-FFF2-40B4-BE49-F238E27FC236}">
                <a16:creationId xmlns:a16="http://schemas.microsoft.com/office/drawing/2014/main" id="{89AD85EA-CFF2-426C-1417-F4C03C3D80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540000">
            <a:off x="5809051" y="6990184"/>
            <a:ext cx="252000" cy="252000"/>
          </a:xfrm>
          <a:prstGeom prst="rect">
            <a:avLst/>
          </a:prstGeom>
        </p:spPr>
      </p:pic>
      <p:sp>
        <p:nvSpPr>
          <p:cNvPr id="10" name="TextBox 9">
            <a:extLst>
              <a:ext uri="{FF2B5EF4-FFF2-40B4-BE49-F238E27FC236}">
                <a16:creationId xmlns:a16="http://schemas.microsoft.com/office/drawing/2014/main" id="{B2CEA0C0-551D-82D9-BC64-D9410E0FDFC2}"/>
              </a:ext>
            </a:extLst>
          </p:cNvPr>
          <p:cNvSpPr txBox="1"/>
          <p:nvPr/>
        </p:nvSpPr>
        <p:spPr>
          <a:xfrm>
            <a:off x="331938" y="7538365"/>
            <a:ext cx="11330940" cy="1631216"/>
          </a:xfrm>
          <a:prstGeom prst="rect">
            <a:avLst/>
          </a:prstGeom>
          <a:noFill/>
        </p:spPr>
        <p:txBody>
          <a:bodyPr wrap="square" rtlCol="0">
            <a:spAutoFit/>
          </a:bodyPr>
          <a:lstStyle/>
          <a:p>
            <a:r>
              <a:rPr lang="en-US" sz="2000" dirty="0">
                <a:solidFill>
                  <a:schemeClr val="bg1"/>
                </a:solidFill>
              </a:rPr>
              <a:t>The Bit Error Rate (BER) decreases as the Signal-to-Noise Ratio (SNR) increases because higher SNR means lower relative noise in the communication channel. Since SNR=Signal Power/Noise Power, an increase in SNR typically indicates a reduction in noise power. This results in fewer bit errors during transmission, allowing the decoder to more accurately reconstruct the original message. As a result, system performance improves with increasing SNR due to reduced bit error probability.</a:t>
            </a:r>
            <a:endParaRPr lang="en-IN" sz="2000" dirty="0">
              <a:solidFill>
                <a:schemeClr val="bg1"/>
              </a:solidFill>
            </a:endParaRPr>
          </a:p>
        </p:txBody>
      </p:sp>
      <p:sp>
        <p:nvSpPr>
          <p:cNvPr id="11" name="TextBox 10">
            <a:extLst>
              <a:ext uri="{FF2B5EF4-FFF2-40B4-BE49-F238E27FC236}">
                <a16:creationId xmlns:a16="http://schemas.microsoft.com/office/drawing/2014/main" id="{CBD2CA6A-0601-7F10-3EC1-F03B8970C62A}"/>
              </a:ext>
            </a:extLst>
          </p:cNvPr>
          <p:cNvSpPr txBox="1"/>
          <p:nvPr/>
        </p:nvSpPr>
        <p:spPr>
          <a:xfrm>
            <a:off x="331938" y="9399800"/>
            <a:ext cx="11330940" cy="1631216"/>
          </a:xfrm>
          <a:prstGeom prst="rect">
            <a:avLst/>
          </a:prstGeom>
          <a:noFill/>
        </p:spPr>
        <p:txBody>
          <a:bodyPr wrap="square" rtlCol="0">
            <a:spAutoFit/>
          </a:bodyPr>
          <a:lstStyle/>
          <a:p>
            <a:r>
              <a:rPr lang="en-US" sz="2000" dirty="0">
                <a:solidFill>
                  <a:schemeClr val="bg1"/>
                </a:solidFill>
              </a:rPr>
              <a:t>Increasing the constraint length in convolutional coding enhances the encoder’s memory, allowing it to consider more previous input bits when generating output. A larger constraint length creates a more complex trellis, enabling the Viterbi decoder to use a longer path history when making decoding decisions. This improves its ability to distinguish between correct and incorrect bit sequences, especially under noisy conditions. Therefore, even with the same code rate, increasing the constraint length leads to better error correction and reduced BER.</a:t>
            </a:r>
            <a:endParaRPr lang="en-IN" sz="2000" dirty="0">
              <a:solidFill>
                <a:schemeClr val="bg1"/>
              </a:solidFill>
            </a:endParaRPr>
          </a:p>
        </p:txBody>
      </p:sp>
      <p:sp>
        <p:nvSpPr>
          <p:cNvPr id="12" name="TextBox 11">
            <a:extLst>
              <a:ext uri="{FF2B5EF4-FFF2-40B4-BE49-F238E27FC236}">
                <a16:creationId xmlns:a16="http://schemas.microsoft.com/office/drawing/2014/main" id="{18A0B962-4063-5EB9-4454-22101C7A5B1C}"/>
              </a:ext>
            </a:extLst>
          </p:cNvPr>
          <p:cNvSpPr txBox="1"/>
          <p:nvPr/>
        </p:nvSpPr>
        <p:spPr>
          <a:xfrm>
            <a:off x="331938" y="11261235"/>
            <a:ext cx="11330940" cy="1631216"/>
          </a:xfrm>
          <a:prstGeom prst="rect">
            <a:avLst/>
          </a:prstGeom>
          <a:noFill/>
        </p:spPr>
        <p:txBody>
          <a:bodyPr wrap="square" rtlCol="0">
            <a:spAutoFit/>
          </a:bodyPr>
          <a:lstStyle/>
          <a:p>
            <a:r>
              <a:rPr lang="en-US" sz="2000" dirty="0">
                <a:solidFill>
                  <a:schemeClr val="bg1"/>
                </a:solidFill>
              </a:rPr>
              <a:t>Reducing the code rate introduces more redundancy in the encoded sequence by transmitting more output bits per input bit. For example, a rate of 1/3 sends three output bits for each input bit, compared to two in a 1/2 rate. This longer codeword allows the effects of noise to be distributed across more bits, giving the decoder a better chance to detect and correct errors. As a result, systems with lower code rates generally achieve lower BER, even when the constraint length remains the same.</a:t>
            </a:r>
            <a:endParaRPr lang="en-IN" sz="2000" dirty="0">
              <a:solidFill>
                <a:schemeClr val="bg1"/>
              </a:solidFill>
            </a:endParaRPr>
          </a:p>
        </p:txBody>
      </p:sp>
    </p:spTree>
    <p:extLst>
      <p:ext uri="{BB962C8B-B14F-4D97-AF65-F5344CB8AC3E}">
        <p14:creationId xmlns:p14="http://schemas.microsoft.com/office/powerpoint/2010/main" val="271102743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6DE8E1-B3CB-CC66-47E2-30B5FE1E7D7E}"/>
              </a:ext>
            </a:extLst>
          </p:cNvPr>
          <p:cNvSpPr txBox="1"/>
          <p:nvPr/>
        </p:nvSpPr>
        <p:spPr>
          <a:xfrm>
            <a:off x="299484" y="407551"/>
            <a:ext cx="1064394"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Performance</a:t>
            </a:r>
          </a:p>
        </p:txBody>
      </p:sp>
      <p:sp>
        <p:nvSpPr>
          <p:cNvPr id="7" name="TextBox 6">
            <a:extLst>
              <a:ext uri="{FF2B5EF4-FFF2-40B4-BE49-F238E27FC236}">
                <a16:creationId xmlns:a16="http://schemas.microsoft.com/office/drawing/2014/main" id="{0AB26F1A-061E-1AC2-8F72-8BAACCE6D69E}"/>
              </a:ext>
            </a:extLst>
          </p:cNvPr>
          <p:cNvSpPr txBox="1"/>
          <p:nvPr/>
        </p:nvSpPr>
        <p:spPr>
          <a:xfrm>
            <a:off x="1407185" y="401637"/>
            <a:ext cx="660437"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Analysis</a:t>
            </a:r>
          </a:p>
        </p:txBody>
      </p:sp>
      <p:cxnSp>
        <p:nvCxnSpPr>
          <p:cNvPr id="2" name="Straight Connector 1">
            <a:extLst>
              <a:ext uri="{FF2B5EF4-FFF2-40B4-BE49-F238E27FC236}">
                <a16:creationId xmlns:a16="http://schemas.microsoft.com/office/drawing/2014/main" id="{9807C7BD-AFE3-E2EE-1A79-A0531B8E7450}"/>
              </a:ext>
            </a:extLst>
          </p:cNvPr>
          <p:cNvCxnSpPr/>
          <p:nvPr/>
        </p:nvCxnSpPr>
        <p:spPr>
          <a:xfrm>
            <a:off x="256177" y="703798"/>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useBgFill="1">
        <p:nvSpPr>
          <p:cNvPr id="4" name="Oval 3">
            <a:extLst>
              <a:ext uri="{FF2B5EF4-FFF2-40B4-BE49-F238E27FC236}">
                <a16:creationId xmlns:a16="http://schemas.microsoft.com/office/drawing/2014/main" id="{9EEEE956-353B-136C-E73E-7FC0D5F9EDD2}"/>
              </a:ext>
            </a:extLst>
          </p:cNvPr>
          <p:cNvSpPr/>
          <p:nvPr/>
        </p:nvSpPr>
        <p:spPr>
          <a:xfrm rot="21540000">
            <a:off x="5798900" y="450005"/>
            <a:ext cx="507586" cy="507586"/>
          </a:xfrm>
          <a:prstGeom prst="ellipse">
            <a:avLst/>
          </a:prstGeom>
          <a:blipFill dpi="0" rotWithShape="0">
            <a:blip r:embed="rId2">
              <a:lum/>
            </a:blip>
            <a:srcRect/>
            <a:stretch>
              <a:fillRect l="-1343851" t="-882703" r="-958107" b="-368398"/>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 name="Graphic 4">
            <a:extLst>
              <a:ext uri="{FF2B5EF4-FFF2-40B4-BE49-F238E27FC236}">
                <a16:creationId xmlns:a16="http://schemas.microsoft.com/office/drawing/2014/main" id="{DB2A421D-432E-5277-E680-A020A129BC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540000">
            <a:off x="5926693" y="577798"/>
            <a:ext cx="252000" cy="252000"/>
          </a:xfrm>
          <a:prstGeom prst="rect">
            <a:avLst/>
          </a:prstGeom>
        </p:spPr>
      </p:pic>
      <p:sp>
        <p:nvSpPr>
          <p:cNvPr id="6" name="TextBox 5">
            <a:extLst>
              <a:ext uri="{FF2B5EF4-FFF2-40B4-BE49-F238E27FC236}">
                <a16:creationId xmlns:a16="http://schemas.microsoft.com/office/drawing/2014/main" id="{0D59586E-E1B0-FF05-D28B-3693910F0F66}"/>
              </a:ext>
            </a:extLst>
          </p:cNvPr>
          <p:cNvSpPr txBox="1"/>
          <p:nvPr/>
        </p:nvSpPr>
        <p:spPr>
          <a:xfrm>
            <a:off x="449580" y="1125979"/>
            <a:ext cx="11330940" cy="1631216"/>
          </a:xfrm>
          <a:prstGeom prst="rect">
            <a:avLst/>
          </a:prstGeom>
          <a:noFill/>
        </p:spPr>
        <p:txBody>
          <a:bodyPr wrap="square" rtlCol="0">
            <a:spAutoFit/>
          </a:bodyPr>
          <a:lstStyle/>
          <a:p>
            <a:r>
              <a:rPr lang="en-US" sz="2000" dirty="0">
                <a:solidFill>
                  <a:schemeClr val="bg1"/>
                </a:solidFill>
              </a:rPr>
              <a:t>The Bit Error Rate (BER) decreases as the Signal-to-Noise Ratio (SNR) increases because higher SNR means lower relative noise in the communication channel. Since SNR=Signal Power/Noise Power, an increase in SNR typically indicates a reduction in noise power. This results in fewer bit errors during transmission, allowing the decoder to more accurately reconstruct the original message. As a result, system performance improves with increasing SNR due to reduced bit error probability.</a:t>
            </a:r>
            <a:endParaRPr lang="en-IN" sz="2000" dirty="0">
              <a:solidFill>
                <a:schemeClr val="bg1"/>
              </a:solidFill>
            </a:endParaRPr>
          </a:p>
        </p:txBody>
      </p:sp>
      <p:sp>
        <p:nvSpPr>
          <p:cNvPr id="8" name="TextBox 7">
            <a:extLst>
              <a:ext uri="{FF2B5EF4-FFF2-40B4-BE49-F238E27FC236}">
                <a16:creationId xmlns:a16="http://schemas.microsoft.com/office/drawing/2014/main" id="{0161F279-A04F-BCA7-6C9C-19414269A6A0}"/>
              </a:ext>
            </a:extLst>
          </p:cNvPr>
          <p:cNvSpPr txBox="1"/>
          <p:nvPr/>
        </p:nvSpPr>
        <p:spPr>
          <a:xfrm>
            <a:off x="449580" y="2987414"/>
            <a:ext cx="11330940" cy="1631216"/>
          </a:xfrm>
          <a:prstGeom prst="rect">
            <a:avLst/>
          </a:prstGeom>
          <a:noFill/>
        </p:spPr>
        <p:txBody>
          <a:bodyPr wrap="square" rtlCol="0">
            <a:spAutoFit/>
          </a:bodyPr>
          <a:lstStyle/>
          <a:p>
            <a:r>
              <a:rPr lang="en-US" sz="2000" dirty="0">
                <a:solidFill>
                  <a:schemeClr val="bg1"/>
                </a:solidFill>
              </a:rPr>
              <a:t>Increasing the constraint length in convolutional coding enhances the encoder’s memory, allowing it to consider more previous input bits when generating output. A larger constraint length creates a more complex trellis, enabling the Viterbi decoder to use a longer path history when making decoding decisions. This improves its ability to distinguish between correct and incorrect bit sequences, especially under noisy conditions. Therefore, even with the same code rate, increasing the constraint length leads to better error correction and reduced BER.</a:t>
            </a:r>
            <a:endParaRPr lang="en-IN" sz="2000" dirty="0">
              <a:solidFill>
                <a:schemeClr val="bg1"/>
              </a:solidFill>
            </a:endParaRPr>
          </a:p>
        </p:txBody>
      </p:sp>
      <p:sp>
        <p:nvSpPr>
          <p:cNvPr id="11" name="TextBox 10">
            <a:extLst>
              <a:ext uri="{FF2B5EF4-FFF2-40B4-BE49-F238E27FC236}">
                <a16:creationId xmlns:a16="http://schemas.microsoft.com/office/drawing/2014/main" id="{188CE14F-A1B5-3E18-07F7-338B477D83C7}"/>
              </a:ext>
            </a:extLst>
          </p:cNvPr>
          <p:cNvSpPr txBox="1"/>
          <p:nvPr/>
        </p:nvSpPr>
        <p:spPr>
          <a:xfrm>
            <a:off x="449580" y="4848849"/>
            <a:ext cx="11330940" cy="1631216"/>
          </a:xfrm>
          <a:prstGeom prst="rect">
            <a:avLst/>
          </a:prstGeom>
          <a:noFill/>
        </p:spPr>
        <p:txBody>
          <a:bodyPr wrap="square" rtlCol="0">
            <a:spAutoFit/>
          </a:bodyPr>
          <a:lstStyle/>
          <a:p>
            <a:r>
              <a:rPr lang="en-US" sz="2000" dirty="0">
                <a:solidFill>
                  <a:schemeClr val="bg1"/>
                </a:solidFill>
              </a:rPr>
              <a:t>Reducing the code rate introduces more redundancy in the encoded sequence by transmitting more output bits per input bit. For example, a rate of 1/3 sends three output bits for each input bit, compared to two in a 1/2 rate. This longer codeword allows the effects of noise to be distributed across more bits, giving the decoder a better chance to detect and correct errors. As a result, systems with lower code rates generally achieve lower BER, even when the constraint length remains the same.</a:t>
            </a:r>
            <a:endParaRPr lang="en-IN" sz="2000" dirty="0">
              <a:solidFill>
                <a:schemeClr val="bg1"/>
              </a:solidFill>
            </a:endParaRPr>
          </a:p>
        </p:txBody>
      </p:sp>
      <p:sp>
        <p:nvSpPr>
          <p:cNvPr id="9" name="TextBox 8">
            <a:extLst>
              <a:ext uri="{FF2B5EF4-FFF2-40B4-BE49-F238E27FC236}">
                <a16:creationId xmlns:a16="http://schemas.microsoft.com/office/drawing/2014/main" id="{5BEF7D05-9D40-F6EC-A9FC-4B0B4B99F68B}"/>
              </a:ext>
            </a:extLst>
          </p:cNvPr>
          <p:cNvSpPr txBox="1"/>
          <p:nvPr/>
        </p:nvSpPr>
        <p:spPr>
          <a:xfrm>
            <a:off x="468630" y="7176259"/>
            <a:ext cx="11330940" cy="1323439"/>
          </a:xfrm>
          <a:prstGeom prst="rect">
            <a:avLst/>
          </a:prstGeom>
          <a:noFill/>
        </p:spPr>
        <p:txBody>
          <a:bodyPr wrap="square" rtlCol="0">
            <a:spAutoFit/>
          </a:bodyPr>
          <a:lstStyle/>
          <a:p>
            <a:r>
              <a:rPr lang="en-US" sz="2000" dirty="0">
                <a:solidFill>
                  <a:schemeClr val="bg1"/>
                </a:solidFill>
              </a:rPr>
              <a:t>Hard and soft decision decoders use the same trellis but interpret the received signal differently. Hard decision decoding simply maps the received analog values to binary (0 or 1) using a threshold, losing all amplitude information. In contrast, soft decision decoding retains the actual received values (or their quantized versions), preserving the confidence level of each bit.</a:t>
            </a:r>
            <a:endParaRPr lang="en-IN" sz="2000" dirty="0">
              <a:solidFill>
                <a:schemeClr val="bg1"/>
              </a:solidFill>
            </a:endParaRPr>
          </a:p>
        </p:txBody>
      </p:sp>
      <p:sp>
        <p:nvSpPr>
          <p:cNvPr id="10" name="TextBox 9">
            <a:extLst>
              <a:ext uri="{FF2B5EF4-FFF2-40B4-BE49-F238E27FC236}">
                <a16:creationId xmlns:a16="http://schemas.microsoft.com/office/drawing/2014/main" id="{B773F89E-9E68-29CB-A916-50F254D93578}"/>
              </a:ext>
            </a:extLst>
          </p:cNvPr>
          <p:cNvSpPr txBox="1"/>
          <p:nvPr/>
        </p:nvSpPr>
        <p:spPr>
          <a:xfrm>
            <a:off x="468630" y="8903861"/>
            <a:ext cx="11330940" cy="1015663"/>
          </a:xfrm>
          <a:prstGeom prst="rect">
            <a:avLst/>
          </a:prstGeom>
          <a:noFill/>
        </p:spPr>
        <p:txBody>
          <a:bodyPr wrap="square" rtlCol="0">
            <a:spAutoFit/>
          </a:bodyPr>
          <a:lstStyle/>
          <a:p>
            <a:r>
              <a:rPr lang="en-US" sz="2000" dirty="0">
                <a:solidFill>
                  <a:schemeClr val="bg1"/>
                </a:solidFill>
              </a:rPr>
              <a:t>Because soft decoding uses more detailed information (soft values), it can more accurately distinguish between likely and unlikely paths in the trellis. This results in better error correction performance, especially in noisy environments, as the decoder makes decisions based on both the bit value and its reliability.</a:t>
            </a:r>
            <a:endParaRPr lang="en-IN" sz="2000" dirty="0">
              <a:solidFill>
                <a:schemeClr val="bg1"/>
              </a:solidFill>
            </a:endParaRPr>
          </a:p>
        </p:txBody>
      </p:sp>
      <p:sp>
        <p:nvSpPr>
          <p:cNvPr id="12" name="TextBox 11">
            <a:extLst>
              <a:ext uri="{FF2B5EF4-FFF2-40B4-BE49-F238E27FC236}">
                <a16:creationId xmlns:a16="http://schemas.microsoft.com/office/drawing/2014/main" id="{1A3D207D-AD20-6D3D-3D16-10B75231B4E4}"/>
              </a:ext>
            </a:extLst>
          </p:cNvPr>
          <p:cNvSpPr txBox="1"/>
          <p:nvPr/>
        </p:nvSpPr>
        <p:spPr>
          <a:xfrm>
            <a:off x="449580" y="10323687"/>
            <a:ext cx="11330940" cy="707886"/>
          </a:xfrm>
          <a:prstGeom prst="rect">
            <a:avLst/>
          </a:prstGeom>
          <a:noFill/>
        </p:spPr>
        <p:txBody>
          <a:bodyPr wrap="square" rtlCol="0">
            <a:spAutoFit/>
          </a:bodyPr>
          <a:lstStyle/>
          <a:p>
            <a:r>
              <a:rPr lang="en-US" sz="2000" dirty="0">
                <a:solidFill>
                  <a:schemeClr val="bg1"/>
                </a:solidFill>
              </a:rPr>
              <a:t>Soft decision decoding provides a coding gain of approximately 1.2 to 1.8 dB compared to hard decoding. This means that for the same target BER, soft decoding requires less transmission power, making it more power-efficient.</a:t>
            </a:r>
            <a:endParaRPr lang="en-IN" sz="2000" dirty="0">
              <a:solidFill>
                <a:schemeClr val="bg1"/>
              </a:solidFill>
            </a:endParaRPr>
          </a:p>
        </p:txBody>
      </p:sp>
    </p:spTree>
    <p:extLst>
      <p:ext uri="{BB962C8B-B14F-4D97-AF65-F5344CB8AC3E}">
        <p14:creationId xmlns:p14="http://schemas.microsoft.com/office/powerpoint/2010/main" val="1731993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4E3E9-806A-70C9-D0FE-49CE75A2DB2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365B936-AD4B-F246-E953-0B7F010273F2}"/>
              </a:ext>
            </a:extLst>
          </p:cNvPr>
          <p:cNvSpPr txBox="1"/>
          <p:nvPr/>
        </p:nvSpPr>
        <p:spPr>
          <a:xfrm>
            <a:off x="299484" y="407551"/>
            <a:ext cx="1064394"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Performance</a:t>
            </a:r>
          </a:p>
        </p:txBody>
      </p:sp>
      <p:sp>
        <p:nvSpPr>
          <p:cNvPr id="7" name="TextBox 6">
            <a:extLst>
              <a:ext uri="{FF2B5EF4-FFF2-40B4-BE49-F238E27FC236}">
                <a16:creationId xmlns:a16="http://schemas.microsoft.com/office/drawing/2014/main" id="{299AEB01-9133-D843-D1F4-991A29220995}"/>
              </a:ext>
            </a:extLst>
          </p:cNvPr>
          <p:cNvSpPr txBox="1"/>
          <p:nvPr/>
        </p:nvSpPr>
        <p:spPr>
          <a:xfrm>
            <a:off x="1407185" y="401637"/>
            <a:ext cx="660437"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Analysis</a:t>
            </a:r>
          </a:p>
        </p:txBody>
      </p:sp>
      <p:cxnSp>
        <p:nvCxnSpPr>
          <p:cNvPr id="2" name="Straight Connector 1">
            <a:extLst>
              <a:ext uri="{FF2B5EF4-FFF2-40B4-BE49-F238E27FC236}">
                <a16:creationId xmlns:a16="http://schemas.microsoft.com/office/drawing/2014/main" id="{08CB8F94-32BC-3E76-65B3-74921B716F5E}"/>
              </a:ext>
            </a:extLst>
          </p:cNvPr>
          <p:cNvCxnSpPr/>
          <p:nvPr/>
        </p:nvCxnSpPr>
        <p:spPr>
          <a:xfrm>
            <a:off x="256177" y="703798"/>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useBgFill="1">
        <p:nvSpPr>
          <p:cNvPr id="4" name="Oval 3">
            <a:extLst>
              <a:ext uri="{FF2B5EF4-FFF2-40B4-BE49-F238E27FC236}">
                <a16:creationId xmlns:a16="http://schemas.microsoft.com/office/drawing/2014/main" id="{67F7D7C6-B52F-360A-F302-FCCB127ED5CF}"/>
              </a:ext>
            </a:extLst>
          </p:cNvPr>
          <p:cNvSpPr/>
          <p:nvPr/>
        </p:nvSpPr>
        <p:spPr>
          <a:xfrm rot="21540000">
            <a:off x="5798900" y="450005"/>
            <a:ext cx="507586" cy="507586"/>
          </a:xfrm>
          <a:prstGeom prst="ellipse">
            <a:avLst/>
          </a:prstGeom>
          <a:blipFill dpi="0" rotWithShape="0">
            <a:blip r:embed="rId2">
              <a:lum/>
            </a:blip>
            <a:srcRect/>
            <a:stretch>
              <a:fillRect l="-1343851" t="-882703" r="-958107" b="-368398"/>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 name="Graphic 4">
            <a:extLst>
              <a:ext uri="{FF2B5EF4-FFF2-40B4-BE49-F238E27FC236}">
                <a16:creationId xmlns:a16="http://schemas.microsoft.com/office/drawing/2014/main" id="{B7A2AEC0-C967-CD25-1554-ABBF10C320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540000">
            <a:off x="5926693" y="577798"/>
            <a:ext cx="252000" cy="252000"/>
          </a:xfrm>
          <a:prstGeom prst="rect">
            <a:avLst/>
          </a:prstGeom>
        </p:spPr>
      </p:pic>
      <p:sp>
        <p:nvSpPr>
          <p:cNvPr id="6" name="TextBox 5">
            <a:extLst>
              <a:ext uri="{FF2B5EF4-FFF2-40B4-BE49-F238E27FC236}">
                <a16:creationId xmlns:a16="http://schemas.microsoft.com/office/drawing/2014/main" id="{11D9F897-54A8-454B-190E-C0190299CE37}"/>
              </a:ext>
            </a:extLst>
          </p:cNvPr>
          <p:cNvSpPr txBox="1"/>
          <p:nvPr/>
        </p:nvSpPr>
        <p:spPr>
          <a:xfrm>
            <a:off x="449580" y="1125979"/>
            <a:ext cx="11330940" cy="1323439"/>
          </a:xfrm>
          <a:prstGeom prst="rect">
            <a:avLst/>
          </a:prstGeom>
          <a:noFill/>
        </p:spPr>
        <p:txBody>
          <a:bodyPr wrap="square" rtlCol="0">
            <a:spAutoFit/>
          </a:bodyPr>
          <a:lstStyle/>
          <a:p>
            <a:r>
              <a:rPr lang="en-US" sz="2000" dirty="0">
                <a:solidFill>
                  <a:schemeClr val="bg1"/>
                </a:solidFill>
              </a:rPr>
              <a:t>Hard and soft decision decoders use the same trellis but interpret the received signal differently. Hard decision decoding simply maps the received analog values to binary (0 or 1) using a threshold, losing all amplitude information. In contrast, soft decision decoding retains the actual received values (or their quantized versions), preserving the confidence level of each bit.</a:t>
            </a:r>
            <a:endParaRPr lang="en-IN" sz="2000" dirty="0">
              <a:solidFill>
                <a:schemeClr val="bg1"/>
              </a:solidFill>
            </a:endParaRPr>
          </a:p>
        </p:txBody>
      </p:sp>
      <p:sp>
        <p:nvSpPr>
          <p:cNvPr id="8" name="TextBox 7">
            <a:extLst>
              <a:ext uri="{FF2B5EF4-FFF2-40B4-BE49-F238E27FC236}">
                <a16:creationId xmlns:a16="http://schemas.microsoft.com/office/drawing/2014/main" id="{664A4737-1FF1-361D-FCCB-4A216F78F299}"/>
              </a:ext>
            </a:extLst>
          </p:cNvPr>
          <p:cNvSpPr txBox="1"/>
          <p:nvPr/>
        </p:nvSpPr>
        <p:spPr>
          <a:xfrm>
            <a:off x="449580" y="2853581"/>
            <a:ext cx="11330940" cy="1015663"/>
          </a:xfrm>
          <a:prstGeom prst="rect">
            <a:avLst/>
          </a:prstGeom>
          <a:noFill/>
        </p:spPr>
        <p:txBody>
          <a:bodyPr wrap="square" rtlCol="0">
            <a:spAutoFit/>
          </a:bodyPr>
          <a:lstStyle/>
          <a:p>
            <a:r>
              <a:rPr lang="en-US" sz="2000" dirty="0">
                <a:solidFill>
                  <a:schemeClr val="bg1"/>
                </a:solidFill>
              </a:rPr>
              <a:t>Because soft decoding uses more detailed information (soft values), it can more accurately distinguish between likely and unlikely paths in the trellis. This results in better error correction performance, especially in noisy environments, as the decoder makes decisions based on both the bit value and its reliability.</a:t>
            </a:r>
            <a:endParaRPr lang="en-IN" sz="2000" dirty="0">
              <a:solidFill>
                <a:schemeClr val="bg1"/>
              </a:solidFill>
            </a:endParaRPr>
          </a:p>
        </p:txBody>
      </p:sp>
      <p:sp>
        <p:nvSpPr>
          <p:cNvPr id="11" name="TextBox 10">
            <a:extLst>
              <a:ext uri="{FF2B5EF4-FFF2-40B4-BE49-F238E27FC236}">
                <a16:creationId xmlns:a16="http://schemas.microsoft.com/office/drawing/2014/main" id="{AB7BAA39-02FB-DAF4-A633-1E29463B5E90}"/>
              </a:ext>
            </a:extLst>
          </p:cNvPr>
          <p:cNvSpPr txBox="1"/>
          <p:nvPr/>
        </p:nvSpPr>
        <p:spPr>
          <a:xfrm>
            <a:off x="430530" y="4273407"/>
            <a:ext cx="11330940" cy="707886"/>
          </a:xfrm>
          <a:prstGeom prst="rect">
            <a:avLst/>
          </a:prstGeom>
          <a:noFill/>
        </p:spPr>
        <p:txBody>
          <a:bodyPr wrap="square" rtlCol="0">
            <a:spAutoFit/>
          </a:bodyPr>
          <a:lstStyle/>
          <a:p>
            <a:r>
              <a:rPr lang="en-US" sz="2000" dirty="0">
                <a:solidFill>
                  <a:schemeClr val="bg1"/>
                </a:solidFill>
              </a:rPr>
              <a:t>Soft decision decoding provides a coding gain of approximately 1.2 to 1.8 dB compared to hard decoding. This means that for the same target BER, soft decoding requires less transmission power, making it more power-efficient.</a:t>
            </a:r>
            <a:endParaRPr lang="en-IN" sz="2000" dirty="0">
              <a:solidFill>
                <a:schemeClr val="bg1"/>
              </a:solidFill>
            </a:endParaRPr>
          </a:p>
        </p:txBody>
      </p:sp>
      <p:sp>
        <p:nvSpPr>
          <p:cNvPr id="18" name="TextBox 17">
            <a:extLst>
              <a:ext uri="{FF2B5EF4-FFF2-40B4-BE49-F238E27FC236}">
                <a16:creationId xmlns:a16="http://schemas.microsoft.com/office/drawing/2014/main" id="{044035C4-11A6-12DA-BF06-F151829E843B}"/>
              </a:ext>
            </a:extLst>
          </p:cNvPr>
          <p:cNvSpPr txBox="1"/>
          <p:nvPr/>
        </p:nvSpPr>
        <p:spPr>
          <a:xfrm>
            <a:off x="386181" y="7566238"/>
            <a:ext cx="11330940" cy="400110"/>
          </a:xfrm>
          <a:prstGeom prst="rect">
            <a:avLst/>
          </a:prstGeom>
          <a:noFill/>
        </p:spPr>
        <p:txBody>
          <a:bodyPr wrap="square" rtlCol="0">
            <a:spAutoFit/>
          </a:bodyPr>
          <a:lstStyle/>
          <a:p>
            <a:r>
              <a:rPr lang="en-US" sz="2000" dirty="0">
                <a:solidFill>
                  <a:schemeClr val="bg1"/>
                </a:solidFill>
              </a:rPr>
              <a:t>The theoretical BER for hard decision decoding can be obtained from the formula:</a:t>
            </a:r>
            <a:endParaRPr lang="en-IN" sz="2000" dirty="0">
              <a:solidFill>
                <a:schemeClr val="bg1"/>
              </a:solidFill>
            </a:endParaRPr>
          </a:p>
        </p:txBody>
      </p:sp>
      <p:sp>
        <p:nvSpPr>
          <p:cNvPr id="19" name="TextBox 18">
            <a:extLst>
              <a:ext uri="{FF2B5EF4-FFF2-40B4-BE49-F238E27FC236}">
                <a16:creationId xmlns:a16="http://schemas.microsoft.com/office/drawing/2014/main" id="{DE18596C-651B-BBCA-1FBC-583A8AAF41DD}"/>
              </a:ext>
            </a:extLst>
          </p:cNvPr>
          <p:cNvSpPr txBox="1"/>
          <p:nvPr/>
        </p:nvSpPr>
        <p:spPr>
          <a:xfrm>
            <a:off x="386181" y="9179595"/>
            <a:ext cx="11330940" cy="400110"/>
          </a:xfrm>
          <a:prstGeom prst="rect">
            <a:avLst/>
          </a:prstGeom>
          <a:noFill/>
        </p:spPr>
        <p:txBody>
          <a:bodyPr wrap="square" rtlCol="0">
            <a:spAutoFit/>
          </a:bodyPr>
          <a:lstStyle/>
          <a:p>
            <a:r>
              <a:rPr lang="en-US" sz="2000" dirty="0">
                <a:solidFill>
                  <a:schemeClr val="bg1"/>
                </a:solidFill>
              </a:rPr>
              <a:t>Where:</a:t>
            </a:r>
            <a:endParaRPr lang="en-IN" sz="2000" dirty="0">
              <a:solidFill>
                <a:schemeClr val="bg1"/>
              </a:solidFill>
            </a:endParaRPr>
          </a:p>
        </p:txBody>
      </p:sp>
      <p:sp>
        <p:nvSpPr>
          <p:cNvPr id="20" name="TextBox 19">
            <a:extLst>
              <a:ext uri="{FF2B5EF4-FFF2-40B4-BE49-F238E27FC236}">
                <a16:creationId xmlns:a16="http://schemas.microsoft.com/office/drawing/2014/main" id="{0E7C6128-355B-54DB-55A2-6388F3B935C6}"/>
              </a:ext>
            </a:extLst>
          </p:cNvPr>
          <p:cNvSpPr txBox="1"/>
          <p:nvPr/>
        </p:nvSpPr>
        <p:spPr>
          <a:xfrm>
            <a:off x="256177" y="7035474"/>
            <a:ext cx="5474933" cy="461665"/>
          </a:xfrm>
          <a:prstGeom prst="rect">
            <a:avLst/>
          </a:prstGeom>
          <a:noFill/>
        </p:spPr>
        <p:txBody>
          <a:bodyPr wrap="square" rtlCol="0">
            <a:spAutoFit/>
          </a:bodyPr>
          <a:lstStyle/>
          <a:p>
            <a:r>
              <a:rPr lang="en-US" sz="2400" b="1" dirty="0">
                <a:solidFill>
                  <a:schemeClr val="bg1"/>
                </a:solidFill>
              </a:rPr>
              <a:t>Comparison with Theoretically Derived BER:</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E163F64-5184-0044-BF64-2DAAD025211B}"/>
                  </a:ext>
                </a:extLst>
              </p:cNvPr>
              <p:cNvSpPr txBox="1"/>
              <p:nvPr/>
            </p:nvSpPr>
            <p:spPr>
              <a:xfrm>
                <a:off x="4417161" y="8289212"/>
                <a:ext cx="3407215" cy="819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𝑏</m:t>
                          </m:r>
                        </m:sub>
                      </m:sSub>
                      <m:r>
                        <a:rPr lang="en-IN"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nary>
                        <m:naryPr>
                          <m:chr m:val="∑"/>
                          <m:ctrlPr>
                            <a:rPr lang="en-US" b="0"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𝑑</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𝑑</m:t>
                              </m:r>
                            </m:e>
                            <m:sub>
                              <m:r>
                                <a:rPr lang="en-US" b="0" i="1" smtClean="0">
                                  <a:solidFill>
                                    <a:schemeClr val="bg1"/>
                                  </a:solidFill>
                                  <a:latin typeface="Cambria Math" panose="02040503050406030204" pitchFamily="18" charset="0"/>
                                  <a:ea typeface="Cambria Math" panose="02040503050406030204" pitchFamily="18" charset="0"/>
                                </a:rPr>
                                <m:t>𝑓𝑟𝑒𝑒</m:t>
                              </m:r>
                            </m:sub>
                          </m:sSub>
                        </m:sub>
                        <m:sup>
                          <m:r>
                            <a:rPr lang="en-US" b="0" i="1" smtClean="0">
                              <a:solidFill>
                                <a:schemeClr val="bg1"/>
                              </a:solidFill>
                              <a:latin typeface="Cambria Math" panose="02040503050406030204" pitchFamily="18" charset="0"/>
                              <a:ea typeface="Cambria Math" panose="02040503050406030204" pitchFamily="18" charset="0"/>
                            </a:rPr>
                            <m:t>∞</m:t>
                          </m:r>
                        </m:sup>
                        <m:e>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𝛽</m:t>
                              </m:r>
                            </m:e>
                            <m:sub>
                              <m:r>
                                <a:rPr lang="en-US" b="0" i="1" smtClean="0">
                                  <a:solidFill>
                                    <a:schemeClr val="bg1"/>
                                  </a:solidFill>
                                  <a:latin typeface="Cambria Math" panose="02040503050406030204" pitchFamily="18" charset="0"/>
                                  <a:ea typeface="Cambria Math" panose="02040503050406030204" pitchFamily="18" charset="0"/>
                                </a:rPr>
                                <m:t>𝑑</m:t>
                              </m:r>
                            </m:sub>
                          </m:sSub>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𝑃</m:t>
                              </m:r>
                            </m:e>
                            <m:sub>
                              <m:r>
                                <a:rPr lang="en-US" b="0" i="1" smtClean="0">
                                  <a:solidFill>
                                    <a:schemeClr val="bg1"/>
                                  </a:solidFill>
                                  <a:latin typeface="Cambria Math" panose="02040503050406030204" pitchFamily="18" charset="0"/>
                                  <a:ea typeface="Cambria Math" panose="02040503050406030204" pitchFamily="18" charset="0"/>
                                </a:rPr>
                                <m:t>2</m:t>
                              </m:r>
                            </m:sub>
                          </m:sSub>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𝑑</m:t>
                              </m:r>
                            </m:e>
                          </m:d>
                        </m:e>
                      </m:nary>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𝑑𝑇</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𝐷</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𝑁</m:t>
                          </m:r>
                          <m:r>
                            <a:rPr lang="en-US" b="0" i="1" smtClean="0">
                              <a:solidFill>
                                <a:schemeClr val="bg1"/>
                              </a:solidFill>
                              <a:latin typeface="Cambria Math" panose="02040503050406030204" pitchFamily="18" charset="0"/>
                              <a:ea typeface="Cambria Math" panose="02040503050406030204" pitchFamily="18" charset="0"/>
                            </a:rPr>
                            <m:t>)</m:t>
                          </m:r>
                        </m:num>
                        <m:den>
                          <m:r>
                            <a:rPr lang="en-US" b="0" i="1" smtClean="0">
                              <a:solidFill>
                                <a:schemeClr val="bg1"/>
                              </a:solidFill>
                              <a:latin typeface="Cambria Math" panose="02040503050406030204" pitchFamily="18" charset="0"/>
                              <a:ea typeface="Cambria Math" panose="02040503050406030204" pitchFamily="18" charset="0"/>
                            </a:rPr>
                            <m:t>𝑑𝑁</m:t>
                          </m:r>
                        </m:den>
                      </m:f>
                    </m:oMath>
                  </m:oMathPara>
                </a14:m>
                <a:endParaRPr lang="en-IN" dirty="0"/>
              </a:p>
            </p:txBody>
          </p:sp>
        </mc:Choice>
        <mc:Fallback>
          <p:sp>
            <p:nvSpPr>
              <p:cNvPr id="21" name="TextBox 20">
                <a:extLst>
                  <a:ext uri="{FF2B5EF4-FFF2-40B4-BE49-F238E27FC236}">
                    <a16:creationId xmlns:a16="http://schemas.microsoft.com/office/drawing/2014/main" id="{1E163F64-5184-0044-BF64-2DAAD025211B}"/>
                  </a:ext>
                </a:extLst>
              </p:cNvPr>
              <p:cNvSpPr txBox="1">
                <a:spLocks noRot="1" noChangeAspect="1" noMove="1" noResize="1" noEditPoints="1" noAdjustHandles="1" noChangeArrowheads="1" noChangeShapeType="1" noTextEdit="1"/>
              </p:cNvSpPr>
              <p:nvPr/>
            </p:nvSpPr>
            <p:spPr>
              <a:xfrm>
                <a:off x="4417161" y="8289212"/>
                <a:ext cx="3407215" cy="819135"/>
              </a:xfrm>
              <a:prstGeom prst="rect">
                <a:avLst/>
              </a:prstGeom>
              <a:blipFill>
                <a:blip r:embed="rId5"/>
                <a:stretch>
                  <a:fillRect r="-447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CF9AF3F-8FD4-9FD8-B9BE-B54FB8F4C31E}"/>
                  </a:ext>
                </a:extLst>
              </p:cNvPr>
              <p:cNvSpPr txBox="1"/>
              <p:nvPr/>
            </p:nvSpPr>
            <p:spPr>
              <a:xfrm>
                <a:off x="4417161" y="9590095"/>
                <a:ext cx="3448060" cy="12305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2</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m:t>
                          </m:r>
                        </m:e>
                      </m:d>
                      <m:r>
                        <a:rPr lang="en-US" b="0" i="1" smtClean="0">
                          <a:solidFill>
                            <a:schemeClr val="bg1"/>
                          </a:solidFill>
                          <a:latin typeface="Cambria Math" panose="02040503050406030204" pitchFamily="18" charset="0"/>
                        </a:rPr>
                        <m:t>= </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m:rPr>
                                  <m:brk m:alnAt="23"/>
                                </m:rP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rPr>
                                <m:t>+1</m:t>
                              </m:r>
                            </m:num>
                            <m:den>
                              <m:r>
                                <m:rPr>
                                  <m:brk m:alnAt="23"/>
                                </m:rPr>
                                <a:rPr lang="en-US" b="0" i="1" smtClean="0">
                                  <a:solidFill>
                                    <a:schemeClr val="bg1"/>
                                  </a:solidFill>
                                  <a:latin typeface="Cambria Math" panose="02040503050406030204" pitchFamily="18" charset="0"/>
                                </a:rPr>
                                <m:t>2</m:t>
                              </m:r>
                            </m:den>
                          </m:f>
                        </m:sub>
                        <m:sup>
                          <m:r>
                            <a:rPr lang="en-US" b="0" i="1" smtClean="0">
                              <a:solidFill>
                                <a:schemeClr val="bg1"/>
                              </a:solidFill>
                              <a:latin typeface="Cambria Math" panose="02040503050406030204" pitchFamily="18" charset="0"/>
                            </a:rPr>
                            <m:t>𝑑</m:t>
                          </m:r>
                        </m:sup>
                        <m:e>
                          <m:d>
                            <m:dPr>
                              <m:ctrlPr>
                                <a:rPr lang="en-US" b="0" i="1" smtClean="0">
                                  <a:solidFill>
                                    <a:schemeClr val="bg1"/>
                                  </a:solidFill>
                                  <a:latin typeface="Cambria Math" panose="02040503050406030204" pitchFamily="18" charset="0"/>
                                </a:rPr>
                              </m:ctrlPr>
                            </m:dPr>
                            <m:e>
                              <m:m>
                                <m:mPr>
                                  <m:mcs>
                                    <m:mc>
                                      <m:mcPr>
                                        <m:count m:val="1"/>
                                        <m:mcJc m:val="center"/>
                                      </m:mcPr>
                                    </m:mc>
                                  </m:mcs>
                                  <m:ctrlPr>
                                    <a:rPr lang="en-US" b="0"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𝑑</m:t>
                                    </m:r>
                                  </m:e>
                                </m:mr>
                                <m:mr>
                                  <m:e>
                                    <m:r>
                                      <a:rPr lang="en-US" b="0" i="1" smtClean="0">
                                        <a:solidFill>
                                          <a:schemeClr val="bg1"/>
                                        </a:solidFill>
                                        <a:latin typeface="Cambria Math" panose="02040503050406030204" pitchFamily="18" charset="0"/>
                                      </a:rPr>
                                      <m:t>𝑘</m:t>
                                    </m:r>
                                  </m:e>
                                </m:mr>
                              </m:m>
                            </m:e>
                          </m:d>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𝑝</m:t>
                              </m:r>
                            </m:e>
                            <m:sup>
                              <m:r>
                                <a:rPr lang="en-US" b="0" i="1" smtClean="0">
                                  <a:solidFill>
                                    <a:schemeClr val="bg1"/>
                                  </a:solidFill>
                                  <a:latin typeface="Cambria Math" panose="02040503050406030204" pitchFamily="18" charset="0"/>
                                </a:rPr>
                                <m:t>𝑘</m:t>
                              </m:r>
                            </m:sup>
                          </m:s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e>
                            <m:sup>
                              <m: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sup>
                          </m:sSup>
                        </m:e>
                      </m:nary>
                      <m:r>
                        <a:rPr lang="en-US" b="0" i="0" smtClean="0">
                          <a:solidFill>
                            <a:schemeClr val="bg1"/>
                          </a:solidFill>
                          <a:latin typeface="Cambria Math" panose="02040503050406030204" pitchFamily="18" charset="0"/>
                        </a:rPr>
                        <m:t>,</m:t>
                      </m:r>
                    </m:oMath>
                  </m:oMathPara>
                </a14:m>
                <a:endParaRPr lang="en-IN" dirty="0"/>
              </a:p>
              <a:p>
                <a:endParaRPr lang="en-IN" dirty="0"/>
              </a:p>
            </p:txBody>
          </p:sp>
        </mc:Choice>
        <mc:Fallback>
          <p:sp>
            <p:nvSpPr>
              <p:cNvPr id="22" name="TextBox 21">
                <a:extLst>
                  <a:ext uri="{FF2B5EF4-FFF2-40B4-BE49-F238E27FC236}">
                    <a16:creationId xmlns:a16="http://schemas.microsoft.com/office/drawing/2014/main" id="{8CF9AF3F-8FD4-9FD8-B9BE-B54FB8F4C31E}"/>
                  </a:ext>
                </a:extLst>
              </p:cNvPr>
              <p:cNvSpPr txBox="1">
                <a:spLocks noRot="1" noChangeAspect="1" noMove="1" noResize="1" noEditPoints="1" noAdjustHandles="1" noChangeArrowheads="1" noChangeShapeType="1" noTextEdit="1"/>
              </p:cNvSpPr>
              <p:nvPr/>
            </p:nvSpPr>
            <p:spPr>
              <a:xfrm>
                <a:off x="4417161" y="9590095"/>
                <a:ext cx="3448060" cy="1230530"/>
              </a:xfrm>
              <a:prstGeom prst="rect">
                <a:avLst/>
              </a:prstGeom>
              <a:blipFill>
                <a:blip r:embed="rId6"/>
                <a:stretch>
                  <a:fillRect l="-4248" r="-3540" b="-1089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CE1A15E-BA4C-4D0E-1CAC-874A482892A1}"/>
                  </a:ext>
                </a:extLst>
              </p:cNvPr>
              <p:cNvSpPr txBox="1"/>
              <p:nvPr/>
            </p:nvSpPr>
            <p:spPr>
              <a:xfrm>
                <a:off x="7824376" y="8728473"/>
                <a:ext cx="177016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=1, </m:t>
                      </m:r>
                      <m:r>
                        <a:rPr lang="en-US" b="0" i="1" smtClean="0">
                          <a:solidFill>
                            <a:schemeClr val="bg1"/>
                          </a:solidFill>
                          <a:latin typeface="Cambria Math" panose="02040503050406030204" pitchFamily="18" charset="0"/>
                        </a:rPr>
                        <m:t>𝐷</m:t>
                      </m:r>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𝑃</m:t>
                          </m:r>
                        </m:e>
                        <m:sub>
                          <m:r>
                            <a:rPr lang="en-US" i="1">
                              <a:solidFill>
                                <a:schemeClr val="bg1"/>
                              </a:solidFill>
                              <a:latin typeface="Cambria Math" panose="02040503050406030204" pitchFamily="18" charset="0"/>
                              <a:ea typeface="Cambria Math" panose="02040503050406030204" pitchFamily="18" charset="0"/>
                            </a:rPr>
                            <m:t>2</m:t>
                          </m:r>
                        </m:sub>
                      </m:sSub>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𝑑</m:t>
                          </m:r>
                        </m:e>
                      </m:d>
                    </m:oMath>
                  </m:oMathPara>
                </a14:m>
                <a:endParaRPr lang="en-IN" dirty="0"/>
              </a:p>
            </p:txBody>
          </p:sp>
        </mc:Choice>
        <mc:Fallback>
          <p:sp>
            <p:nvSpPr>
              <p:cNvPr id="23" name="TextBox 22">
                <a:extLst>
                  <a:ext uri="{FF2B5EF4-FFF2-40B4-BE49-F238E27FC236}">
                    <a16:creationId xmlns:a16="http://schemas.microsoft.com/office/drawing/2014/main" id="{CCE1A15E-BA4C-4D0E-1CAC-874A482892A1}"/>
                  </a:ext>
                </a:extLst>
              </p:cNvPr>
              <p:cNvSpPr txBox="1">
                <a:spLocks noRot="1" noChangeAspect="1" noMove="1" noResize="1" noEditPoints="1" noAdjustHandles="1" noChangeArrowheads="1" noChangeShapeType="1" noTextEdit="1"/>
              </p:cNvSpPr>
              <p:nvPr/>
            </p:nvSpPr>
            <p:spPr>
              <a:xfrm>
                <a:off x="7824376" y="8728473"/>
                <a:ext cx="1770165" cy="276999"/>
              </a:xfrm>
              <a:prstGeom prst="rect">
                <a:avLst/>
              </a:prstGeom>
              <a:blipFill>
                <a:blip r:embed="rId7"/>
                <a:stretch>
                  <a:fillRect l="-2759" t="-28889" r="-9310" b="-5111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18D366F-BB51-A421-C521-5789CC019770}"/>
                  </a:ext>
                </a:extLst>
              </p:cNvPr>
              <p:cNvSpPr txBox="1"/>
              <p:nvPr/>
            </p:nvSpPr>
            <p:spPr>
              <a:xfrm>
                <a:off x="8067141" y="9571892"/>
                <a:ext cx="1708225" cy="89171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𝑄</m:t>
                      </m:r>
                      <m:d>
                        <m:dPr>
                          <m:ctrlPr>
                            <a:rPr lang="en-US" b="0" i="1" smtClean="0">
                              <a:solidFill>
                                <a:schemeClr val="bg1"/>
                              </a:solidFill>
                              <a:latin typeface="Cambria Math" panose="02040503050406030204" pitchFamily="18" charset="0"/>
                            </a:rPr>
                          </m:ctrlPr>
                        </m:dPr>
                        <m:e>
                          <m:rad>
                            <m:radPr>
                              <m:degHide m:val="on"/>
                              <m:ctrlPr>
                                <a:rPr lang="en-US" i="1">
                                  <a:solidFill>
                                    <a:schemeClr val="bg1"/>
                                  </a:solidFill>
                                  <a:latin typeface="Cambria Math" panose="02040503050406030204" pitchFamily="18" charset="0"/>
                                </a:rPr>
                              </m:ctrlPr>
                            </m:radPr>
                            <m:deg/>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r>
                                    <a:rPr lang="en-US" i="1">
                                      <a:solidFill>
                                        <a:schemeClr val="bg1"/>
                                      </a:solidFill>
                                      <a:latin typeface="Cambria Math" panose="02040503050406030204" pitchFamily="18" charset="0"/>
                                    </a:rPr>
                                    <m:t>𝑅</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𝑏</m:t>
                                      </m:r>
                                    </m:sub>
                                  </m:sSub>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0</m:t>
                                      </m:r>
                                    </m:sub>
                                  </m:sSub>
                                </m:den>
                              </m:f>
                            </m:e>
                          </m:rad>
                        </m:e>
                      </m:d>
                    </m:oMath>
                  </m:oMathPara>
                </a14:m>
                <a:endParaRPr lang="en-IN" dirty="0"/>
              </a:p>
            </p:txBody>
          </p:sp>
        </mc:Choice>
        <mc:Fallback>
          <p:sp>
            <p:nvSpPr>
              <p:cNvPr id="24" name="TextBox 23">
                <a:extLst>
                  <a:ext uri="{FF2B5EF4-FFF2-40B4-BE49-F238E27FC236}">
                    <a16:creationId xmlns:a16="http://schemas.microsoft.com/office/drawing/2014/main" id="{718D366F-BB51-A421-C521-5789CC019770}"/>
                  </a:ext>
                </a:extLst>
              </p:cNvPr>
              <p:cNvSpPr txBox="1">
                <a:spLocks noRot="1" noChangeAspect="1" noMove="1" noResize="1" noEditPoints="1" noAdjustHandles="1" noChangeArrowheads="1" noChangeShapeType="1" noTextEdit="1"/>
              </p:cNvSpPr>
              <p:nvPr/>
            </p:nvSpPr>
            <p:spPr>
              <a:xfrm>
                <a:off x="8067141" y="9571892"/>
                <a:ext cx="1708225" cy="891719"/>
              </a:xfrm>
              <a:prstGeom prst="rect">
                <a:avLst/>
              </a:prstGeom>
              <a:blipFill>
                <a:blip r:embed="rId8"/>
                <a:stretch>
                  <a:fillRect r="-960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D6C3FB5-5900-3F9E-C09E-1B12094444BE}"/>
                  </a:ext>
                </a:extLst>
              </p:cNvPr>
              <p:cNvSpPr txBox="1"/>
              <p:nvPr/>
            </p:nvSpPr>
            <p:spPr>
              <a:xfrm>
                <a:off x="443576" y="10615223"/>
                <a:ext cx="6156960" cy="707886"/>
              </a:xfrm>
              <a:prstGeom prst="rect">
                <a:avLst/>
              </a:prstGeom>
              <a:noFill/>
            </p:spPr>
            <p:txBody>
              <a:bodyPr wrap="square">
                <a:spAutoFit/>
              </a:bodyPr>
              <a:lstStyle/>
              <a:p>
                <a:r>
                  <a:rPr lang="en-US" sz="2000" dirty="0">
                    <a:solidFill>
                      <a:schemeClr val="bg1"/>
                    </a:solidFill>
                  </a:rPr>
                  <a:t>R is the code rate</a:t>
                </a:r>
              </a:p>
              <a:p>
                <a14:m>
                  <m:oMath xmlns:m="http://schemas.openxmlformats.org/officeDocument/2006/math">
                    <m:sSub>
                      <m:sSubPr>
                        <m:ctrlPr>
                          <a:rPr lang="en-US" sz="2000" b="0" i="1" smtClean="0">
                            <a:solidFill>
                              <a:schemeClr val="bg1"/>
                            </a:solidFill>
                            <a:latin typeface="Cambria Math" panose="02040503050406030204" pitchFamily="18" charset="0"/>
                            <a:ea typeface="Cambria Math" panose="02040503050406030204" pitchFamily="18" charset="0"/>
                          </a:rPr>
                        </m:ctrlPr>
                      </m:sSubPr>
                      <m:e>
                        <m:r>
                          <a:rPr lang="en-US" sz="2000" b="0" i="1" smtClean="0">
                            <a:solidFill>
                              <a:schemeClr val="bg1"/>
                            </a:solidFill>
                            <a:latin typeface="Cambria Math" panose="02040503050406030204" pitchFamily="18" charset="0"/>
                            <a:ea typeface="Cambria Math" panose="02040503050406030204" pitchFamily="18" charset="0"/>
                          </a:rPr>
                          <m:t>𝛽</m:t>
                        </m:r>
                      </m:e>
                      <m:sub>
                        <m:r>
                          <a:rPr lang="en-US" sz="2000" b="0" i="1" smtClean="0">
                            <a:solidFill>
                              <a:schemeClr val="bg1"/>
                            </a:solidFill>
                            <a:latin typeface="Cambria Math" panose="02040503050406030204" pitchFamily="18" charset="0"/>
                            <a:ea typeface="Cambria Math" panose="02040503050406030204" pitchFamily="18" charset="0"/>
                          </a:rPr>
                          <m:t>𝑑</m:t>
                        </m:r>
                      </m:sub>
                    </m:sSub>
                    <m:r>
                      <a:rPr lang="en-US" sz="2000" b="0" i="1" smtClean="0">
                        <a:solidFill>
                          <a:schemeClr val="bg1"/>
                        </a:solidFill>
                        <a:latin typeface="Cambria Math" panose="02040503050406030204" pitchFamily="18" charset="0"/>
                        <a:ea typeface="Cambria Math" panose="02040503050406030204" pitchFamily="18" charset="0"/>
                      </a:rPr>
                      <m:t> </m:t>
                    </m:r>
                  </m:oMath>
                </a14:m>
                <a:r>
                  <a:rPr lang="en-US" sz="2000" dirty="0">
                    <a:solidFill>
                      <a:schemeClr val="bg1"/>
                    </a:solidFill>
                  </a:rPr>
                  <a:t>​is the weight of ones for distance 𝑑d in the transfer function</a:t>
                </a:r>
                <a:endParaRPr lang="en-IN" sz="2000" dirty="0">
                  <a:solidFill>
                    <a:schemeClr val="bg1"/>
                  </a:solidFill>
                </a:endParaRPr>
              </a:p>
            </p:txBody>
          </p:sp>
        </mc:Choice>
        <mc:Fallback>
          <p:sp>
            <p:nvSpPr>
              <p:cNvPr id="25" name="TextBox 24">
                <a:extLst>
                  <a:ext uri="{FF2B5EF4-FFF2-40B4-BE49-F238E27FC236}">
                    <a16:creationId xmlns:a16="http://schemas.microsoft.com/office/drawing/2014/main" id="{4D6C3FB5-5900-3F9E-C09E-1B12094444BE}"/>
                  </a:ext>
                </a:extLst>
              </p:cNvPr>
              <p:cNvSpPr txBox="1">
                <a:spLocks noRot="1" noChangeAspect="1" noMove="1" noResize="1" noEditPoints="1" noAdjustHandles="1" noChangeArrowheads="1" noChangeShapeType="1" noTextEdit="1"/>
              </p:cNvSpPr>
              <p:nvPr/>
            </p:nvSpPr>
            <p:spPr>
              <a:xfrm>
                <a:off x="443576" y="10615223"/>
                <a:ext cx="6156960" cy="707886"/>
              </a:xfrm>
              <a:prstGeom prst="rect">
                <a:avLst/>
              </a:prstGeom>
              <a:blipFill>
                <a:blip r:embed="rId9"/>
                <a:stretch>
                  <a:fillRect l="-1089" t="-4310" r="-1386" b="-14655"/>
                </a:stretch>
              </a:blipFill>
            </p:spPr>
            <p:txBody>
              <a:bodyPr/>
              <a:lstStyle/>
              <a:p>
                <a:r>
                  <a:rPr lang="en-IN">
                    <a:noFill/>
                  </a:rPr>
                  <a:t> </a:t>
                </a:r>
              </a:p>
            </p:txBody>
          </p:sp>
        </mc:Fallback>
      </mc:AlternateContent>
    </p:spTree>
    <p:extLst>
      <p:ext uri="{BB962C8B-B14F-4D97-AF65-F5344CB8AC3E}">
        <p14:creationId xmlns:p14="http://schemas.microsoft.com/office/powerpoint/2010/main" val="8457627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F50EF-E388-9DCC-C90D-61C234C8853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1D0A6B-7D27-1E3E-F2FB-A15C5B76B504}"/>
              </a:ext>
            </a:extLst>
          </p:cNvPr>
          <p:cNvSpPr txBox="1"/>
          <p:nvPr/>
        </p:nvSpPr>
        <p:spPr>
          <a:xfrm>
            <a:off x="299484" y="407551"/>
            <a:ext cx="1064394"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Performance</a:t>
            </a:r>
          </a:p>
        </p:txBody>
      </p:sp>
      <p:sp>
        <p:nvSpPr>
          <p:cNvPr id="7" name="TextBox 6">
            <a:extLst>
              <a:ext uri="{FF2B5EF4-FFF2-40B4-BE49-F238E27FC236}">
                <a16:creationId xmlns:a16="http://schemas.microsoft.com/office/drawing/2014/main" id="{04A53CD2-0D51-E61B-41CE-D966303662C9}"/>
              </a:ext>
            </a:extLst>
          </p:cNvPr>
          <p:cNvSpPr txBox="1"/>
          <p:nvPr/>
        </p:nvSpPr>
        <p:spPr>
          <a:xfrm>
            <a:off x="1407185" y="401637"/>
            <a:ext cx="660437"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Analysis</a:t>
            </a:r>
          </a:p>
        </p:txBody>
      </p:sp>
      <p:cxnSp>
        <p:nvCxnSpPr>
          <p:cNvPr id="2" name="Straight Connector 1">
            <a:extLst>
              <a:ext uri="{FF2B5EF4-FFF2-40B4-BE49-F238E27FC236}">
                <a16:creationId xmlns:a16="http://schemas.microsoft.com/office/drawing/2014/main" id="{10320A13-6052-E348-D90E-44E901BA29C7}"/>
              </a:ext>
            </a:extLst>
          </p:cNvPr>
          <p:cNvCxnSpPr/>
          <p:nvPr/>
        </p:nvCxnSpPr>
        <p:spPr>
          <a:xfrm>
            <a:off x="256177" y="703798"/>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useBgFill="1">
        <p:nvSpPr>
          <p:cNvPr id="4" name="Oval 3">
            <a:extLst>
              <a:ext uri="{FF2B5EF4-FFF2-40B4-BE49-F238E27FC236}">
                <a16:creationId xmlns:a16="http://schemas.microsoft.com/office/drawing/2014/main" id="{A2420E2E-4D50-F247-2160-C19E54A03892}"/>
              </a:ext>
            </a:extLst>
          </p:cNvPr>
          <p:cNvSpPr/>
          <p:nvPr/>
        </p:nvSpPr>
        <p:spPr>
          <a:xfrm rot="21540000">
            <a:off x="5798900" y="450005"/>
            <a:ext cx="507586" cy="507586"/>
          </a:xfrm>
          <a:prstGeom prst="ellipse">
            <a:avLst/>
          </a:prstGeom>
          <a:blipFill dpi="0" rotWithShape="0">
            <a:blip r:embed="rId2">
              <a:lum/>
            </a:blip>
            <a:srcRect/>
            <a:stretch>
              <a:fillRect l="-1343851" t="-882703" r="-958107" b="-368398"/>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 name="Graphic 4">
            <a:extLst>
              <a:ext uri="{FF2B5EF4-FFF2-40B4-BE49-F238E27FC236}">
                <a16:creationId xmlns:a16="http://schemas.microsoft.com/office/drawing/2014/main" id="{47633487-B456-4E25-6595-E693C13D29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540000">
            <a:off x="5926693" y="577798"/>
            <a:ext cx="252000" cy="252000"/>
          </a:xfrm>
          <a:prstGeom prst="rect">
            <a:avLst/>
          </a:prstGeom>
        </p:spPr>
      </p:pic>
      <p:sp>
        <p:nvSpPr>
          <p:cNvPr id="6" name="TextBox 5">
            <a:extLst>
              <a:ext uri="{FF2B5EF4-FFF2-40B4-BE49-F238E27FC236}">
                <a16:creationId xmlns:a16="http://schemas.microsoft.com/office/drawing/2014/main" id="{7F5A10BD-8BEE-03A6-C3B0-FD2E6269F507}"/>
              </a:ext>
            </a:extLst>
          </p:cNvPr>
          <p:cNvSpPr txBox="1"/>
          <p:nvPr/>
        </p:nvSpPr>
        <p:spPr>
          <a:xfrm>
            <a:off x="449580" y="1423346"/>
            <a:ext cx="11330940" cy="400110"/>
          </a:xfrm>
          <a:prstGeom prst="rect">
            <a:avLst/>
          </a:prstGeom>
          <a:noFill/>
        </p:spPr>
        <p:txBody>
          <a:bodyPr wrap="square" rtlCol="0">
            <a:spAutoFit/>
          </a:bodyPr>
          <a:lstStyle/>
          <a:p>
            <a:r>
              <a:rPr lang="en-US" sz="2000" dirty="0">
                <a:solidFill>
                  <a:schemeClr val="bg1"/>
                </a:solidFill>
              </a:rPr>
              <a:t>The theoretical BER for hard decision decoding can be obtained from the formula:</a:t>
            </a:r>
            <a:endParaRPr lang="en-IN" sz="2000" dirty="0">
              <a:solidFill>
                <a:schemeClr val="bg1"/>
              </a:solidFill>
            </a:endParaRPr>
          </a:p>
        </p:txBody>
      </p:sp>
      <p:sp>
        <p:nvSpPr>
          <p:cNvPr id="8" name="TextBox 7">
            <a:extLst>
              <a:ext uri="{FF2B5EF4-FFF2-40B4-BE49-F238E27FC236}">
                <a16:creationId xmlns:a16="http://schemas.microsoft.com/office/drawing/2014/main" id="{A89E6C42-9B9B-C24F-2434-40F63D825920}"/>
              </a:ext>
            </a:extLst>
          </p:cNvPr>
          <p:cNvSpPr txBox="1"/>
          <p:nvPr/>
        </p:nvSpPr>
        <p:spPr>
          <a:xfrm>
            <a:off x="449580" y="3036703"/>
            <a:ext cx="11330940" cy="400110"/>
          </a:xfrm>
          <a:prstGeom prst="rect">
            <a:avLst/>
          </a:prstGeom>
          <a:noFill/>
        </p:spPr>
        <p:txBody>
          <a:bodyPr wrap="square" rtlCol="0">
            <a:spAutoFit/>
          </a:bodyPr>
          <a:lstStyle/>
          <a:p>
            <a:r>
              <a:rPr lang="en-US" sz="2000" dirty="0">
                <a:solidFill>
                  <a:schemeClr val="bg1"/>
                </a:solidFill>
              </a:rPr>
              <a:t>Where:</a:t>
            </a:r>
            <a:endParaRPr lang="en-IN" sz="2000" dirty="0">
              <a:solidFill>
                <a:schemeClr val="bg1"/>
              </a:solidFill>
            </a:endParaRPr>
          </a:p>
        </p:txBody>
      </p:sp>
      <p:sp>
        <p:nvSpPr>
          <p:cNvPr id="9" name="TextBox 8">
            <a:extLst>
              <a:ext uri="{FF2B5EF4-FFF2-40B4-BE49-F238E27FC236}">
                <a16:creationId xmlns:a16="http://schemas.microsoft.com/office/drawing/2014/main" id="{17935CAC-40EC-2F40-57F1-0DEF4C0CD608}"/>
              </a:ext>
            </a:extLst>
          </p:cNvPr>
          <p:cNvSpPr txBox="1"/>
          <p:nvPr/>
        </p:nvSpPr>
        <p:spPr>
          <a:xfrm>
            <a:off x="319576" y="892582"/>
            <a:ext cx="5474933" cy="461665"/>
          </a:xfrm>
          <a:prstGeom prst="rect">
            <a:avLst/>
          </a:prstGeom>
          <a:noFill/>
        </p:spPr>
        <p:txBody>
          <a:bodyPr wrap="square" rtlCol="0">
            <a:spAutoFit/>
          </a:bodyPr>
          <a:lstStyle/>
          <a:p>
            <a:r>
              <a:rPr lang="en-US" sz="2400" b="1" dirty="0">
                <a:solidFill>
                  <a:schemeClr val="bg1"/>
                </a:solidFill>
              </a:rPr>
              <a:t>Comparison with Theoretically Derived BER:</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CBA60FA-35A7-F205-0AED-FDF343ADC4FD}"/>
                  </a:ext>
                </a:extLst>
              </p:cNvPr>
              <p:cNvSpPr txBox="1"/>
              <p:nvPr/>
            </p:nvSpPr>
            <p:spPr>
              <a:xfrm>
                <a:off x="4480560" y="2146320"/>
                <a:ext cx="3407215" cy="819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𝑏</m:t>
                          </m:r>
                        </m:sub>
                      </m:sSub>
                      <m:r>
                        <a:rPr lang="en-IN"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nary>
                        <m:naryPr>
                          <m:chr m:val="∑"/>
                          <m:ctrlPr>
                            <a:rPr lang="en-US" b="0"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𝑑</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𝑑</m:t>
                              </m:r>
                            </m:e>
                            <m:sub>
                              <m:r>
                                <a:rPr lang="en-US" b="0" i="1" smtClean="0">
                                  <a:solidFill>
                                    <a:schemeClr val="bg1"/>
                                  </a:solidFill>
                                  <a:latin typeface="Cambria Math" panose="02040503050406030204" pitchFamily="18" charset="0"/>
                                  <a:ea typeface="Cambria Math" panose="02040503050406030204" pitchFamily="18" charset="0"/>
                                </a:rPr>
                                <m:t>𝑓𝑟𝑒𝑒</m:t>
                              </m:r>
                            </m:sub>
                          </m:sSub>
                        </m:sub>
                        <m:sup>
                          <m:r>
                            <a:rPr lang="en-US" b="0" i="1" smtClean="0">
                              <a:solidFill>
                                <a:schemeClr val="bg1"/>
                              </a:solidFill>
                              <a:latin typeface="Cambria Math" panose="02040503050406030204" pitchFamily="18" charset="0"/>
                              <a:ea typeface="Cambria Math" panose="02040503050406030204" pitchFamily="18" charset="0"/>
                            </a:rPr>
                            <m:t>∞</m:t>
                          </m:r>
                        </m:sup>
                        <m:e>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𝛽</m:t>
                              </m:r>
                            </m:e>
                            <m:sub>
                              <m:r>
                                <a:rPr lang="en-US" b="0" i="1" smtClean="0">
                                  <a:solidFill>
                                    <a:schemeClr val="bg1"/>
                                  </a:solidFill>
                                  <a:latin typeface="Cambria Math" panose="02040503050406030204" pitchFamily="18" charset="0"/>
                                  <a:ea typeface="Cambria Math" panose="02040503050406030204" pitchFamily="18" charset="0"/>
                                </a:rPr>
                                <m:t>𝑑</m:t>
                              </m:r>
                            </m:sub>
                          </m:sSub>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𝑃</m:t>
                              </m:r>
                            </m:e>
                            <m:sub>
                              <m:r>
                                <a:rPr lang="en-US" b="0" i="1" smtClean="0">
                                  <a:solidFill>
                                    <a:schemeClr val="bg1"/>
                                  </a:solidFill>
                                  <a:latin typeface="Cambria Math" panose="02040503050406030204" pitchFamily="18" charset="0"/>
                                  <a:ea typeface="Cambria Math" panose="02040503050406030204" pitchFamily="18" charset="0"/>
                                </a:rPr>
                                <m:t>2</m:t>
                              </m:r>
                            </m:sub>
                          </m:sSub>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𝑑</m:t>
                              </m:r>
                            </m:e>
                          </m:d>
                        </m:e>
                      </m:nary>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𝑑𝑇</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𝐷</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𝑁</m:t>
                          </m:r>
                          <m:r>
                            <a:rPr lang="en-US" b="0" i="1" smtClean="0">
                              <a:solidFill>
                                <a:schemeClr val="bg1"/>
                              </a:solidFill>
                              <a:latin typeface="Cambria Math" panose="02040503050406030204" pitchFamily="18" charset="0"/>
                              <a:ea typeface="Cambria Math" panose="02040503050406030204" pitchFamily="18" charset="0"/>
                            </a:rPr>
                            <m:t>)</m:t>
                          </m:r>
                        </m:num>
                        <m:den>
                          <m:r>
                            <a:rPr lang="en-US" b="0" i="1" smtClean="0">
                              <a:solidFill>
                                <a:schemeClr val="bg1"/>
                              </a:solidFill>
                              <a:latin typeface="Cambria Math" panose="02040503050406030204" pitchFamily="18" charset="0"/>
                              <a:ea typeface="Cambria Math" panose="02040503050406030204" pitchFamily="18" charset="0"/>
                            </a:rPr>
                            <m:t>𝑑𝑁</m:t>
                          </m:r>
                        </m:den>
                      </m:f>
                    </m:oMath>
                  </m:oMathPara>
                </a14:m>
                <a:endParaRPr lang="en-IN" dirty="0"/>
              </a:p>
            </p:txBody>
          </p:sp>
        </mc:Choice>
        <mc:Fallback>
          <p:sp>
            <p:nvSpPr>
              <p:cNvPr id="10" name="TextBox 9">
                <a:extLst>
                  <a:ext uri="{FF2B5EF4-FFF2-40B4-BE49-F238E27FC236}">
                    <a16:creationId xmlns:a16="http://schemas.microsoft.com/office/drawing/2014/main" id="{ECBA60FA-35A7-F205-0AED-FDF343ADC4FD}"/>
                  </a:ext>
                </a:extLst>
              </p:cNvPr>
              <p:cNvSpPr txBox="1">
                <a:spLocks noRot="1" noChangeAspect="1" noMove="1" noResize="1" noEditPoints="1" noAdjustHandles="1" noChangeArrowheads="1" noChangeShapeType="1" noTextEdit="1"/>
              </p:cNvSpPr>
              <p:nvPr/>
            </p:nvSpPr>
            <p:spPr>
              <a:xfrm>
                <a:off x="4480560" y="2146320"/>
                <a:ext cx="3407215" cy="819135"/>
              </a:xfrm>
              <a:prstGeom prst="rect">
                <a:avLst/>
              </a:prstGeom>
              <a:blipFill>
                <a:blip r:embed="rId5"/>
                <a:stretch>
                  <a:fillRect r="-447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FB73FA4-5415-0200-9E4E-06F41D22E8EF}"/>
                  </a:ext>
                </a:extLst>
              </p:cNvPr>
              <p:cNvSpPr txBox="1"/>
              <p:nvPr/>
            </p:nvSpPr>
            <p:spPr>
              <a:xfrm>
                <a:off x="4480560" y="3447203"/>
                <a:ext cx="3448060" cy="12305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2</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m:t>
                          </m:r>
                        </m:e>
                      </m:d>
                      <m:r>
                        <a:rPr lang="en-US" b="0" i="1" smtClean="0">
                          <a:solidFill>
                            <a:schemeClr val="bg1"/>
                          </a:solidFill>
                          <a:latin typeface="Cambria Math" panose="02040503050406030204" pitchFamily="18" charset="0"/>
                        </a:rPr>
                        <m:t>= </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m:rPr>
                                  <m:brk m:alnAt="23"/>
                                </m:rP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rPr>
                                <m:t>+1</m:t>
                              </m:r>
                            </m:num>
                            <m:den>
                              <m:r>
                                <m:rPr>
                                  <m:brk m:alnAt="23"/>
                                </m:rPr>
                                <a:rPr lang="en-US" b="0" i="1" smtClean="0">
                                  <a:solidFill>
                                    <a:schemeClr val="bg1"/>
                                  </a:solidFill>
                                  <a:latin typeface="Cambria Math" panose="02040503050406030204" pitchFamily="18" charset="0"/>
                                </a:rPr>
                                <m:t>2</m:t>
                              </m:r>
                            </m:den>
                          </m:f>
                        </m:sub>
                        <m:sup>
                          <m:r>
                            <a:rPr lang="en-US" b="0" i="1" smtClean="0">
                              <a:solidFill>
                                <a:schemeClr val="bg1"/>
                              </a:solidFill>
                              <a:latin typeface="Cambria Math" panose="02040503050406030204" pitchFamily="18" charset="0"/>
                            </a:rPr>
                            <m:t>𝑑</m:t>
                          </m:r>
                        </m:sup>
                        <m:e>
                          <m:d>
                            <m:dPr>
                              <m:ctrlPr>
                                <a:rPr lang="en-US" b="0" i="1" smtClean="0">
                                  <a:solidFill>
                                    <a:schemeClr val="bg1"/>
                                  </a:solidFill>
                                  <a:latin typeface="Cambria Math" panose="02040503050406030204" pitchFamily="18" charset="0"/>
                                </a:rPr>
                              </m:ctrlPr>
                            </m:dPr>
                            <m:e>
                              <m:m>
                                <m:mPr>
                                  <m:mcs>
                                    <m:mc>
                                      <m:mcPr>
                                        <m:count m:val="1"/>
                                        <m:mcJc m:val="center"/>
                                      </m:mcPr>
                                    </m:mc>
                                  </m:mcs>
                                  <m:ctrlPr>
                                    <a:rPr lang="en-US" b="0"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𝑑</m:t>
                                    </m:r>
                                  </m:e>
                                </m:mr>
                                <m:mr>
                                  <m:e>
                                    <m:r>
                                      <a:rPr lang="en-US" b="0" i="1" smtClean="0">
                                        <a:solidFill>
                                          <a:schemeClr val="bg1"/>
                                        </a:solidFill>
                                        <a:latin typeface="Cambria Math" panose="02040503050406030204" pitchFamily="18" charset="0"/>
                                      </a:rPr>
                                      <m:t>𝑘</m:t>
                                    </m:r>
                                  </m:e>
                                </m:mr>
                              </m:m>
                            </m:e>
                          </m:d>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𝑝</m:t>
                              </m:r>
                            </m:e>
                            <m:sup>
                              <m:r>
                                <a:rPr lang="en-US" b="0" i="1" smtClean="0">
                                  <a:solidFill>
                                    <a:schemeClr val="bg1"/>
                                  </a:solidFill>
                                  <a:latin typeface="Cambria Math" panose="02040503050406030204" pitchFamily="18" charset="0"/>
                                </a:rPr>
                                <m:t>𝑘</m:t>
                              </m:r>
                            </m:sup>
                          </m:s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e>
                            <m:sup>
                              <m: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sup>
                          </m:sSup>
                        </m:e>
                      </m:nary>
                      <m:r>
                        <a:rPr lang="en-US" b="0" i="0" smtClean="0">
                          <a:solidFill>
                            <a:schemeClr val="bg1"/>
                          </a:solidFill>
                          <a:latin typeface="Cambria Math" panose="02040503050406030204" pitchFamily="18" charset="0"/>
                        </a:rPr>
                        <m:t>,</m:t>
                      </m:r>
                    </m:oMath>
                  </m:oMathPara>
                </a14:m>
                <a:endParaRPr lang="en-IN" dirty="0"/>
              </a:p>
              <a:p>
                <a:endParaRPr lang="en-IN" dirty="0"/>
              </a:p>
            </p:txBody>
          </p:sp>
        </mc:Choice>
        <mc:Fallback>
          <p:sp>
            <p:nvSpPr>
              <p:cNvPr id="12" name="TextBox 11">
                <a:extLst>
                  <a:ext uri="{FF2B5EF4-FFF2-40B4-BE49-F238E27FC236}">
                    <a16:creationId xmlns:a16="http://schemas.microsoft.com/office/drawing/2014/main" id="{AFB73FA4-5415-0200-9E4E-06F41D22E8EF}"/>
                  </a:ext>
                </a:extLst>
              </p:cNvPr>
              <p:cNvSpPr txBox="1">
                <a:spLocks noRot="1" noChangeAspect="1" noMove="1" noResize="1" noEditPoints="1" noAdjustHandles="1" noChangeArrowheads="1" noChangeShapeType="1" noTextEdit="1"/>
              </p:cNvSpPr>
              <p:nvPr/>
            </p:nvSpPr>
            <p:spPr>
              <a:xfrm>
                <a:off x="4480560" y="3447203"/>
                <a:ext cx="3448060" cy="1230530"/>
              </a:xfrm>
              <a:prstGeom prst="rect">
                <a:avLst/>
              </a:prstGeom>
              <a:blipFill>
                <a:blip r:embed="rId6"/>
                <a:stretch>
                  <a:fillRect l="-4064" r="-3357" b="-10891"/>
                </a:stretch>
              </a:blipFill>
            </p:spPr>
            <p:txBody>
              <a:bodyPr/>
              <a:lstStyle/>
              <a:p>
                <a:r>
                  <a:rPr lang="en-IN">
                    <a:noFill/>
                  </a:rPr>
                  <a:t> </a:t>
                </a:r>
              </a:p>
            </p:txBody>
          </p:sp>
        </mc:Fallback>
      </mc:AlternateContent>
      <p:cxnSp>
        <p:nvCxnSpPr>
          <p:cNvPr id="14" name="Straight Connector 13">
            <a:extLst>
              <a:ext uri="{FF2B5EF4-FFF2-40B4-BE49-F238E27FC236}">
                <a16:creationId xmlns:a16="http://schemas.microsoft.com/office/drawing/2014/main" id="{CE8B986E-0605-5448-E06A-79CBD7DF49C9}"/>
              </a:ext>
            </a:extLst>
          </p:cNvPr>
          <p:cNvCxnSpPr>
            <a:cxnSpLocks/>
          </p:cNvCxnSpPr>
          <p:nvPr/>
        </p:nvCxnSpPr>
        <p:spPr>
          <a:xfrm>
            <a:off x="7887775" y="2228942"/>
            <a:ext cx="0" cy="57521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949E0F6-FD79-5A79-99A5-2C3373DF9B58}"/>
                  </a:ext>
                </a:extLst>
              </p:cNvPr>
              <p:cNvSpPr txBox="1"/>
              <p:nvPr/>
            </p:nvSpPr>
            <p:spPr>
              <a:xfrm>
                <a:off x="7887775" y="2585581"/>
                <a:ext cx="17701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=1, </m:t>
                      </m:r>
                      <m:r>
                        <a:rPr lang="en-US" b="0" i="1" smtClean="0">
                          <a:solidFill>
                            <a:schemeClr val="bg1"/>
                          </a:solidFill>
                          <a:latin typeface="Cambria Math" panose="02040503050406030204" pitchFamily="18" charset="0"/>
                        </a:rPr>
                        <m:t>𝐷</m:t>
                      </m:r>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𝑃</m:t>
                          </m:r>
                        </m:e>
                        <m:sub>
                          <m:r>
                            <a:rPr lang="en-US" i="1">
                              <a:solidFill>
                                <a:schemeClr val="bg1"/>
                              </a:solidFill>
                              <a:latin typeface="Cambria Math" panose="02040503050406030204" pitchFamily="18" charset="0"/>
                              <a:ea typeface="Cambria Math" panose="02040503050406030204" pitchFamily="18" charset="0"/>
                            </a:rPr>
                            <m:t>2</m:t>
                          </m:r>
                        </m:sub>
                      </m:sSub>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𝑑</m:t>
                          </m:r>
                        </m:e>
                      </m:d>
                    </m:oMath>
                  </m:oMathPara>
                </a14:m>
                <a:endParaRPr lang="en-IN" dirty="0"/>
              </a:p>
            </p:txBody>
          </p:sp>
        </mc:Choice>
        <mc:Fallback>
          <p:sp>
            <p:nvSpPr>
              <p:cNvPr id="16" name="TextBox 15">
                <a:extLst>
                  <a:ext uri="{FF2B5EF4-FFF2-40B4-BE49-F238E27FC236}">
                    <a16:creationId xmlns:a16="http://schemas.microsoft.com/office/drawing/2014/main" id="{C949E0F6-FD79-5A79-99A5-2C3373DF9B58}"/>
                  </a:ext>
                </a:extLst>
              </p:cNvPr>
              <p:cNvSpPr txBox="1">
                <a:spLocks noRot="1" noChangeAspect="1" noMove="1" noResize="1" noEditPoints="1" noAdjustHandles="1" noChangeArrowheads="1" noChangeShapeType="1" noTextEdit="1"/>
              </p:cNvSpPr>
              <p:nvPr/>
            </p:nvSpPr>
            <p:spPr>
              <a:xfrm>
                <a:off x="7887775" y="2585581"/>
                <a:ext cx="1770165" cy="276999"/>
              </a:xfrm>
              <a:prstGeom prst="rect">
                <a:avLst/>
              </a:prstGeom>
              <a:blipFill>
                <a:blip r:embed="rId7"/>
                <a:stretch>
                  <a:fillRect l="-2759" t="-28261" r="-9310" b="-500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65B5DD2-0EFC-A080-9C71-5027DEC74EDB}"/>
                  </a:ext>
                </a:extLst>
              </p:cNvPr>
              <p:cNvSpPr txBox="1"/>
              <p:nvPr/>
            </p:nvSpPr>
            <p:spPr>
              <a:xfrm>
                <a:off x="8130540" y="3429000"/>
                <a:ext cx="1708225"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𝑄</m:t>
                      </m:r>
                      <m:d>
                        <m:dPr>
                          <m:ctrlPr>
                            <a:rPr lang="en-US" b="0" i="1" smtClean="0">
                              <a:solidFill>
                                <a:schemeClr val="bg1"/>
                              </a:solidFill>
                              <a:latin typeface="Cambria Math" panose="02040503050406030204" pitchFamily="18" charset="0"/>
                            </a:rPr>
                          </m:ctrlPr>
                        </m:dPr>
                        <m:e>
                          <m:rad>
                            <m:radPr>
                              <m:degHide m:val="on"/>
                              <m:ctrlPr>
                                <a:rPr lang="en-US" i="1">
                                  <a:solidFill>
                                    <a:schemeClr val="bg1"/>
                                  </a:solidFill>
                                  <a:latin typeface="Cambria Math" panose="02040503050406030204" pitchFamily="18" charset="0"/>
                                </a:rPr>
                              </m:ctrlPr>
                            </m:radPr>
                            <m:deg/>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r>
                                    <a:rPr lang="en-US" i="1">
                                      <a:solidFill>
                                        <a:schemeClr val="bg1"/>
                                      </a:solidFill>
                                      <a:latin typeface="Cambria Math" panose="02040503050406030204" pitchFamily="18" charset="0"/>
                                    </a:rPr>
                                    <m:t>𝑅</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𝑏</m:t>
                                      </m:r>
                                    </m:sub>
                                  </m:sSub>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0</m:t>
                                      </m:r>
                                    </m:sub>
                                  </m:sSub>
                                </m:den>
                              </m:f>
                            </m:e>
                          </m:rad>
                        </m:e>
                      </m:d>
                    </m:oMath>
                  </m:oMathPara>
                </a14:m>
                <a:endParaRPr lang="en-IN" dirty="0"/>
              </a:p>
            </p:txBody>
          </p:sp>
        </mc:Choice>
        <mc:Fallback>
          <p:sp>
            <p:nvSpPr>
              <p:cNvPr id="17" name="TextBox 16">
                <a:extLst>
                  <a:ext uri="{FF2B5EF4-FFF2-40B4-BE49-F238E27FC236}">
                    <a16:creationId xmlns:a16="http://schemas.microsoft.com/office/drawing/2014/main" id="{A65B5DD2-0EFC-A080-9C71-5027DEC74EDB}"/>
                  </a:ext>
                </a:extLst>
              </p:cNvPr>
              <p:cNvSpPr txBox="1">
                <a:spLocks noRot="1" noChangeAspect="1" noMove="1" noResize="1" noEditPoints="1" noAdjustHandles="1" noChangeArrowheads="1" noChangeShapeType="1" noTextEdit="1"/>
              </p:cNvSpPr>
              <p:nvPr/>
            </p:nvSpPr>
            <p:spPr>
              <a:xfrm>
                <a:off x="8130540" y="3429000"/>
                <a:ext cx="1708225" cy="891719"/>
              </a:xfrm>
              <a:prstGeom prst="rect">
                <a:avLst/>
              </a:prstGeom>
              <a:blipFill>
                <a:blip r:embed="rId8"/>
                <a:stretch>
                  <a:fillRect r="-964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8F7F4F4-B2BB-4C92-F6A1-4E1F6808AA9E}"/>
                  </a:ext>
                </a:extLst>
              </p:cNvPr>
              <p:cNvSpPr txBox="1"/>
              <p:nvPr/>
            </p:nvSpPr>
            <p:spPr>
              <a:xfrm>
                <a:off x="506975" y="4472331"/>
                <a:ext cx="6156960" cy="707886"/>
              </a:xfrm>
              <a:prstGeom prst="rect">
                <a:avLst/>
              </a:prstGeom>
              <a:noFill/>
            </p:spPr>
            <p:txBody>
              <a:bodyPr wrap="square">
                <a:spAutoFit/>
              </a:bodyPr>
              <a:lstStyle/>
              <a:p>
                <a:r>
                  <a:rPr lang="en-US" sz="2000" dirty="0">
                    <a:solidFill>
                      <a:schemeClr val="bg1"/>
                    </a:solidFill>
                  </a:rPr>
                  <a:t>R is the code rate</a:t>
                </a:r>
              </a:p>
              <a:p>
                <a14:m>
                  <m:oMath xmlns:m="http://schemas.openxmlformats.org/officeDocument/2006/math">
                    <m:sSub>
                      <m:sSubPr>
                        <m:ctrlPr>
                          <a:rPr lang="en-US" sz="2000" b="0" i="1" smtClean="0">
                            <a:solidFill>
                              <a:schemeClr val="bg1"/>
                            </a:solidFill>
                            <a:latin typeface="Cambria Math" panose="02040503050406030204" pitchFamily="18" charset="0"/>
                            <a:ea typeface="Cambria Math" panose="02040503050406030204" pitchFamily="18" charset="0"/>
                          </a:rPr>
                        </m:ctrlPr>
                      </m:sSubPr>
                      <m:e>
                        <m:r>
                          <a:rPr lang="en-US" sz="2000" b="0" i="1" smtClean="0">
                            <a:solidFill>
                              <a:schemeClr val="bg1"/>
                            </a:solidFill>
                            <a:latin typeface="Cambria Math" panose="02040503050406030204" pitchFamily="18" charset="0"/>
                            <a:ea typeface="Cambria Math" panose="02040503050406030204" pitchFamily="18" charset="0"/>
                          </a:rPr>
                          <m:t>𝛽</m:t>
                        </m:r>
                      </m:e>
                      <m:sub>
                        <m:r>
                          <a:rPr lang="en-US" sz="2000" b="0" i="1" smtClean="0">
                            <a:solidFill>
                              <a:schemeClr val="bg1"/>
                            </a:solidFill>
                            <a:latin typeface="Cambria Math" panose="02040503050406030204" pitchFamily="18" charset="0"/>
                            <a:ea typeface="Cambria Math" panose="02040503050406030204" pitchFamily="18" charset="0"/>
                          </a:rPr>
                          <m:t>𝑑</m:t>
                        </m:r>
                      </m:sub>
                    </m:sSub>
                    <m:r>
                      <a:rPr lang="en-US" sz="2000" b="0" i="1" smtClean="0">
                        <a:solidFill>
                          <a:schemeClr val="bg1"/>
                        </a:solidFill>
                        <a:latin typeface="Cambria Math" panose="02040503050406030204" pitchFamily="18" charset="0"/>
                        <a:ea typeface="Cambria Math" panose="02040503050406030204" pitchFamily="18" charset="0"/>
                      </a:rPr>
                      <m:t> </m:t>
                    </m:r>
                  </m:oMath>
                </a14:m>
                <a:r>
                  <a:rPr lang="en-US" sz="2000" dirty="0">
                    <a:solidFill>
                      <a:schemeClr val="bg1"/>
                    </a:solidFill>
                  </a:rPr>
                  <a:t>​is the weight of ones for distance 𝑑d in the transfer function</a:t>
                </a:r>
                <a:endParaRPr lang="en-IN" sz="2000" dirty="0">
                  <a:solidFill>
                    <a:schemeClr val="bg1"/>
                  </a:solidFill>
                </a:endParaRPr>
              </a:p>
            </p:txBody>
          </p:sp>
        </mc:Choice>
        <mc:Fallback>
          <p:sp>
            <p:nvSpPr>
              <p:cNvPr id="22" name="TextBox 21">
                <a:extLst>
                  <a:ext uri="{FF2B5EF4-FFF2-40B4-BE49-F238E27FC236}">
                    <a16:creationId xmlns:a16="http://schemas.microsoft.com/office/drawing/2014/main" id="{88F7F4F4-B2BB-4C92-F6A1-4E1F6808AA9E}"/>
                  </a:ext>
                </a:extLst>
              </p:cNvPr>
              <p:cNvSpPr txBox="1">
                <a:spLocks noRot="1" noChangeAspect="1" noMove="1" noResize="1" noEditPoints="1" noAdjustHandles="1" noChangeArrowheads="1" noChangeShapeType="1" noTextEdit="1"/>
              </p:cNvSpPr>
              <p:nvPr/>
            </p:nvSpPr>
            <p:spPr>
              <a:xfrm>
                <a:off x="506975" y="4472331"/>
                <a:ext cx="6156960" cy="707886"/>
              </a:xfrm>
              <a:prstGeom prst="rect">
                <a:avLst/>
              </a:prstGeom>
              <a:blipFill>
                <a:blip r:embed="rId9"/>
                <a:stretch>
                  <a:fillRect l="-990" t="-5172" r="-1485" b="-14655"/>
                </a:stretch>
              </a:blipFill>
            </p:spPr>
            <p:txBody>
              <a:bodyPr/>
              <a:lstStyle/>
              <a:p>
                <a:r>
                  <a:rPr lang="en-IN">
                    <a:noFill/>
                  </a:rPr>
                  <a:t> </a:t>
                </a:r>
              </a:p>
            </p:txBody>
          </p:sp>
        </mc:Fallback>
      </mc:AlternateContent>
    </p:spTree>
    <p:extLst>
      <p:ext uri="{BB962C8B-B14F-4D97-AF65-F5344CB8AC3E}">
        <p14:creationId xmlns:p14="http://schemas.microsoft.com/office/powerpoint/2010/main" val="30226609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4602A-2579-2777-EBA3-934F309D59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CAF4CA-2E5F-B308-2355-BE758C48FDFA}"/>
              </a:ext>
            </a:extLst>
          </p:cNvPr>
          <p:cNvSpPr txBox="1"/>
          <p:nvPr/>
        </p:nvSpPr>
        <p:spPr>
          <a:xfrm>
            <a:off x="299484" y="407551"/>
            <a:ext cx="1064394"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Performance</a:t>
            </a:r>
          </a:p>
        </p:txBody>
      </p:sp>
      <p:sp>
        <p:nvSpPr>
          <p:cNvPr id="7" name="TextBox 6">
            <a:extLst>
              <a:ext uri="{FF2B5EF4-FFF2-40B4-BE49-F238E27FC236}">
                <a16:creationId xmlns:a16="http://schemas.microsoft.com/office/drawing/2014/main" id="{22E02AF4-6CA2-2730-7130-D4D0CA100335}"/>
              </a:ext>
            </a:extLst>
          </p:cNvPr>
          <p:cNvSpPr txBox="1"/>
          <p:nvPr/>
        </p:nvSpPr>
        <p:spPr>
          <a:xfrm>
            <a:off x="1407185" y="401637"/>
            <a:ext cx="660437"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Analysis</a:t>
            </a:r>
          </a:p>
        </p:txBody>
      </p:sp>
      <p:cxnSp>
        <p:nvCxnSpPr>
          <p:cNvPr id="2" name="Straight Connector 1">
            <a:extLst>
              <a:ext uri="{FF2B5EF4-FFF2-40B4-BE49-F238E27FC236}">
                <a16:creationId xmlns:a16="http://schemas.microsoft.com/office/drawing/2014/main" id="{CDFE4BBF-7946-FF41-B014-6773C27DF84F}"/>
              </a:ext>
            </a:extLst>
          </p:cNvPr>
          <p:cNvCxnSpPr/>
          <p:nvPr/>
        </p:nvCxnSpPr>
        <p:spPr>
          <a:xfrm>
            <a:off x="256177" y="703798"/>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useBgFill="1">
        <p:nvSpPr>
          <p:cNvPr id="4" name="Oval 3">
            <a:extLst>
              <a:ext uri="{FF2B5EF4-FFF2-40B4-BE49-F238E27FC236}">
                <a16:creationId xmlns:a16="http://schemas.microsoft.com/office/drawing/2014/main" id="{161F0844-FC7E-7DB8-EF8A-24656637A67F}"/>
              </a:ext>
            </a:extLst>
          </p:cNvPr>
          <p:cNvSpPr/>
          <p:nvPr/>
        </p:nvSpPr>
        <p:spPr>
          <a:xfrm rot="21540000">
            <a:off x="5798900" y="450005"/>
            <a:ext cx="507586" cy="507586"/>
          </a:xfrm>
          <a:prstGeom prst="ellipse">
            <a:avLst/>
          </a:prstGeom>
          <a:blipFill dpi="0" rotWithShape="0">
            <a:blip r:embed="rId2">
              <a:lum/>
            </a:blip>
            <a:srcRect/>
            <a:stretch>
              <a:fillRect l="-1343851" t="-882703" r="-958107" b="-368398"/>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 name="Graphic 4">
            <a:extLst>
              <a:ext uri="{FF2B5EF4-FFF2-40B4-BE49-F238E27FC236}">
                <a16:creationId xmlns:a16="http://schemas.microsoft.com/office/drawing/2014/main" id="{AD39938A-E0E9-D83B-A507-B024BC7B68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540000">
            <a:off x="5926693" y="577798"/>
            <a:ext cx="252000" cy="252000"/>
          </a:xfrm>
          <a:prstGeom prst="rect">
            <a:avLst/>
          </a:prstGeom>
        </p:spPr>
      </p:pic>
      <p:sp>
        <p:nvSpPr>
          <p:cNvPr id="6" name="TextBox 5">
            <a:extLst>
              <a:ext uri="{FF2B5EF4-FFF2-40B4-BE49-F238E27FC236}">
                <a16:creationId xmlns:a16="http://schemas.microsoft.com/office/drawing/2014/main" id="{18C5384A-75A2-28A3-41A7-BCB6A473327C}"/>
              </a:ext>
            </a:extLst>
          </p:cNvPr>
          <p:cNvSpPr txBox="1"/>
          <p:nvPr/>
        </p:nvSpPr>
        <p:spPr>
          <a:xfrm>
            <a:off x="449580" y="1423346"/>
            <a:ext cx="11330940" cy="400110"/>
          </a:xfrm>
          <a:prstGeom prst="rect">
            <a:avLst/>
          </a:prstGeom>
          <a:noFill/>
        </p:spPr>
        <p:txBody>
          <a:bodyPr wrap="square" rtlCol="0">
            <a:spAutoFit/>
          </a:bodyPr>
          <a:lstStyle/>
          <a:p>
            <a:r>
              <a:rPr lang="en-US" sz="2000" dirty="0">
                <a:solidFill>
                  <a:schemeClr val="bg1"/>
                </a:solidFill>
              </a:rPr>
              <a:t>The theoretical BER for soft decision decoding can be obtained from the formula:</a:t>
            </a:r>
            <a:endParaRPr lang="en-IN" sz="2000" dirty="0">
              <a:solidFill>
                <a:schemeClr val="bg1"/>
              </a:solidFill>
            </a:endParaRPr>
          </a:p>
        </p:txBody>
      </p:sp>
      <p:sp>
        <p:nvSpPr>
          <p:cNvPr id="8" name="TextBox 7">
            <a:extLst>
              <a:ext uri="{FF2B5EF4-FFF2-40B4-BE49-F238E27FC236}">
                <a16:creationId xmlns:a16="http://schemas.microsoft.com/office/drawing/2014/main" id="{42EC60D1-DE2B-7D24-1A6C-12A22F6DAF97}"/>
              </a:ext>
            </a:extLst>
          </p:cNvPr>
          <p:cNvSpPr txBox="1"/>
          <p:nvPr/>
        </p:nvSpPr>
        <p:spPr>
          <a:xfrm>
            <a:off x="449580" y="3036703"/>
            <a:ext cx="11330940" cy="400110"/>
          </a:xfrm>
          <a:prstGeom prst="rect">
            <a:avLst/>
          </a:prstGeom>
          <a:noFill/>
        </p:spPr>
        <p:txBody>
          <a:bodyPr wrap="square" rtlCol="0">
            <a:spAutoFit/>
          </a:bodyPr>
          <a:lstStyle/>
          <a:p>
            <a:r>
              <a:rPr lang="en-US" sz="2000" dirty="0">
                <a:solidFill>
                  <a:schemeClr val="bg1"/>
                </a:solidFill>
              </a:rPr>
              <a:t>Where:</a:t>
            </a:r>
            <a:endParaRPr lang="en-IN" sz="2000" dirty="0">
              <a:solidFill>
                <a:schemeClr val="bg1"/>
              </a:solidFill>
            </a:endParaRPr>
          </a:p>
        </p:txBody>
      </p:sp>
      <p:sp>
        <p:nvSpPr>
          <p:cNvPr id="9" name="TextBox 8">
            <a:extLst>
              <a:ext uri="{FF2B5EF4-FFF2-40B4-BE49-F238E27FC236}">
                <a16:creationId xmlns:a16="http://schemas.microsoft.com/office/drawing/2014/main" id="{957CB832-0A51-E28A-B95B-452B7E6F5082}"/>
              </a:ext>
            </a:extLst>
          </p:cNvPr>
          <p:cNvSpPr txBox="1"/>
          <p:nvPr/>
        </p:nvSpPr>
        <p:spPr>
          <a:xfrm>
            <a:off x="319576" y="892582"/>
            <a:ext cx="5474933" cy="461665"/>
          </a:xfrm>
          <a:prstGeom prst="rect">
            <a:avLst/>
          </a:prstGeom>
          <a:noFill/>
        </p:spPr>
        <p:txBody>
          <a:bodyPr wrap="square" rtlCol="0">
            <a:spAutoFit/>
          </a:bodyPr>
          <a:lstStyle/>
          <a:p>
            <a:r>
              <a:rPr lang="en-US" sz="2400" b="1" dirty="0">
                <a:solidFill>
                  <a:schemeClr val="bg1"/>
                </a:solidFill>
              </a:rPr>
              <a:t>Comparison with Theoretically Derived BER:</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FDB7EFE-CEC2-52F6-D56C-3A18A878A4CF}"/>
                  </a:ext>
                </a:extLst>
              </p:cNvPr>
              <p:cNvSpPr txBox="1"/>
              <p:nvPr/>
            </p:nvSpPr>
            <p:spPr>
              <a:xfrm>
                <a:off x="4480560" y="2146320"/>
                <a:ext cx="2171235" cy="819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𝑏</m:t>
                          </m:r>
                        </m:sub>
                      </m:sSub>
                      <m:r>
                        <a:rPr lang="en-IN"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nary>
                        <m:naryPr>
                          <m:chr m:val="∑"/>
                          <m:ctrlPr>
                            <a:rPr lang="en-US" b="0"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𝑑</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𝑑</m:t>
                              </m:r>
                            </m:e>
                            <m:sub>
                              <m:r>
                                <a:rPr lang="en-US" b="0" i="1" smtClean="0">
                                  <a:solidFill>
                                    <a:schemeClr val="bg1"/>
                                  </a:solidFill>
                                  <a:latin typeface="Cambria Math" panose="02040503050406030204" pitchFamily="18" charset="0"/>
                                  <a:ea typeface="Cambria Math" panose="02040503050406030204" pitchFamily="18" charset="0"/>
                                </a:rPr>
                                <m:t>𝑓𝑟𝑒𝑒</m:t>
                              </m:r>
                            </m:sub>
                          </m:sSub>
                        </m:sub>
                        <m:sup>
                          <m:r>
                            <a:rPr lang="en-US" b="0" i="1" smtClean="0">
                              <a:solidFill>
                                <a:schemeClr val="bg1"/>
                              </a:solidFill>
                              <a:latin typeface="Cambria Math" panose="02040503050406030204" pitchFamily="18" charset="0"/>
                              <a:ea typeface="Cambria Math" panose="02040503050406030204" pitchFamily="18" charset="0"/>
                            </a:rPr>
                            <m:t>∞</m:t>
                          </m:r>
                        </m:sup>
                        <m:e>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𝛽</m:t>
                              </m:r>
                            </m:e>
                            <m:sub>
                              <m:r>
                                <a:rPr lang="en-US" b="0" i="1" smtClean="0">
                                  <a:solidFill>
                                    <a:schemeClr val="bg1"/>
                                  </a:solidFill>
                                  <a:latin typeface="Cambria Math" panose="02040503050406030204" pitchFamily="18" charset="0"/>
                                  <a:ea typeface="Cambria Math" panose="02040503050406030204" pitchFamily="18" charset="0"/>
                                </a:rPr>
                                <m:t>𝑑</m:t>
                              </m:r>
                            </m:sub>
                          </m:sSub>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𝑒</m:t>
                              </m:r>
                            </m:e>
                            <m:sup>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𝛾</m:t>
                                  </m:r>
                                </m:e>
                                <m:sub>
                                  <m:r>
                                    <a:rPr lang="en-US" b="0" i="1" smtClean="0">
                                      <a:solidFill>
                                        <a:schemeClr val="bg1"/>
                                      </a:solidFill>
                                      <a:latin typeface="Cambria Math" panose="02040503050406030204" pitchFamily="18" charset="0"/>
                                      <a:ea typeface="Cambria Math" panose="02040503050406030204" pitchFamily="18" charset="0"/>
                                    </a:rPr>
                                    <m:t>𝑏</m:t>
                                  </m:r>
                                </m:sub>
                              </m:sSub>
                              <m:r>
                                <a:rPr lang="en-US" b="0" i="1" smtClean="0">
                                  <a:solidFill>
                                    <a:schemeClr val="bg1"/>
                                  </a:solidFill>
                                  <a:latin typeface="Cambria Math" panose="02040503050406030204" pitchFamily="18" charset="0"/>
                                  <a:ea typeface="Cambria Math" panose="02040503050406030204" pitchFamily="18" charset="0"/>
                                </a:rPr>
                                <m:t>𝑅</m:t>
                              </m:r>
                            </m:sup>
                          </m:sSup>
                        </m:e>
                      </m:nary>
                    </m:oMath>
                  </m:oMathPara>
                </a14:m>
                <a:endParaRPr lang="en-IN" dirty="0"/>
              </a:p>
            </p:txBody>
          </p:sp>
        </mc:Choice>
        <mc:Fallback>
          <p:sp>
            <p:nvSpPr>
              <p:cNvPr id="10" name="TextBox 9">
                <a:extLst>
                  <a:ext uri="{FF2B5EF4-FFF2-40B4-BE49-F238E27FC236}">
                    <a16:creationId xmlns:a16="http://schemas.microsoft.com/office/drawing/2014/main" id="{CFDB7EFE-CEC2-52F6-D56C-3A18A878A4CF}"/>
                  </a:ext>
                </a:extLst>
              </p:cNvPr>
              <p:cNvSpPr txBox="1">
                <a:spLocks noRot="1" noChangeAspect="1" noMove="1" noResize="1" noEditPoints="1" noAdjustHandles="1" noChangeArrowheads="1" noChangeShapeType="1" noTextEdit="1"/>
              </p:cNvSpPr>
              <p:nvPr/>
            </p:nvSpPr>
            <p:spPr>
              <a:xfrm>
                <a:off x="4480560" y="2146320"/>
                <a:ext cx="2171235" cy="819135"/>
              </a:xfrm>
              <a:prstGeom prst="rect">
                <a:avLst/>
              </a:prstGeom>
              <a:blipFill>
                <a:blip r:embed="rId5"/>
                <a:stretch>
                  <a:fillRect r="-730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A9B5424-D9C4-670E-BDD2-718EF62587A3}"/>
                  </a:ext>
                </a:extLst>
              </p:cNvPr>
              <p:cNvSpPr txBox="1"/>
              <p:nvPr/>
            </p:nvSpPr>
            <p:spPr>
              <a:xfrm>
                <a:off x="708660" y="3429000"/>
                <a:ext cx="841512" cy="5656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𝛾</m:t>
                          </m:r>
                        </m:e>
                        <m:sub>
                          <m:r>
                            <a:rPr lang="en-US" i="1">
                              <a:solidFill>
                                <a:schemeClr val="bg1"/>
                              </a:solidFill>
                              <a:latin typeface="Cambria Math" panose="02040503050406030204" pitchFamily="18" charset="0"/>
                              <a:ea typeface="Cambria Math" panose="02040503050406030204" pitchFamily="18" charset="0"/>
                            </a:rPr>
                            <m:t>𝑏</m:t>
                          </m:r>
                        </m:sub>
                      </m:sSub>
                      <m:r>
                        <a:rPr lang="en-US" b="0" i="1" smtClean="0">
                          <a:solidFill>
                            <a:schemeClr val="bg1"/>
                          </a:solidFill>
                          <a:latin typeface="Cambria Math" panose="02040503050406030204" pitchFamily="18" charset="0"/>
                          <a:ea typeface="Cambria Math" panose="02040503050406030204" pitchFamily="18" charset="0"/>
                        </a:rPr>
                        <m:t>=</m:t>
                      </m:r>
                      <m:f>
                        <m:fPr>
                          <m:ctrlPr>
                            <a:rPr lang="en-US" b="0" i="0" smtClean="0">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𝑏</m:t>
                              </m:r>
                            </m:sub>
                          </m:sSub>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0</m:t>
                              </m:r>
                            </m:sub>
                          </m:sSub>
                        </m:den>
                      </m:f>
                    </m:oMath>
                  </m:oMathPara>
                </a14:m>
                <a:endParaRPr lang="en-IN" dirty="0"/>
              </a:p>
            </p:txBody>
          </p:sp>
        </mc:Choice>
        <mc:Fallback>
          <p:sp>
            <p:nvSpPr>
              <p:cNvPr id="17" name="TextBox 16">
                <a:extLst>
                  <a:ext uri="{FF2B5EF4-FFF2-40B4-BE49-F238E27FC236}">
                    <a16:creationId xmlns:a16="http://schemas.microsoft.com/office/drawing/2014/main" id="{BA9B5424-D9C4-670E-BDD2-718EF62587A3}"/>
                  </a:ext>
                </a:extLst>
              </p:cNvPr>
              <p:cNvSpPr txBox="1">
                <a:spLocks noRot="1" noChangeAspect="1" noMove="1" noResize="1" noEditPoints="1" noAdjustHandles="1" noChangeArrowheads="1" noChangeShapeType="1" noTextEdit="1"/>
              </p:cNvSpPr>
              <p:nvPr/>
            </p:nvSpPr>
            <p:spPr>
              <a:xfrm>
                <a:off x="708660" y="3429000"/>
                <a:ext cx="841512" cy="565604"/>
              </a:xfrm>
              <a:prstGeom prst="rect">
                <a:avLst/>
              </a:prstGeom>
              <a:blipFill>
                <a:blip r:embed="rId6"/>
                <a:stretch>
                  <a:fillRect r="-2029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43CA586-CB40-3876-71BF-5B8B9EACF702}"/>
                  </a:ext>
                </a:extLst>
              </p:cNvPr>
              <p:cNvSpPr txBox="1"/>
              <p:nvPr/>
            </p:nvSpPr>
            <p:spPr>
              <a:xfrm>
                <a:off x="708660" y="4032958"/>
                <a:ext cx="6156960" cy="707886"/>
              </a:xfrm>
              <a:prstGeom prst="rect">
                <a:avLst/>
              </a:prstGeom>
              <a:noFill/>
            </p:spPr>
            <p:txBody>
              <a:bodyPr wrap="square">
                <a:spAutoFit/>
              </a:bodyPr>
              <a:lstStyle/>
              <a:p>
                <a:r>
                  <a:rPr lang="en-US" sz="2000" dirty="0">
                    <a:solidFill>
                      <a:schemeClr val="bg1"/>
                    </a:solidFill>
                  </a:rPr>
                  <a:t>R is the code rate</a:t>
                </a:r>
              </a:p>
              <a:p>
                <a14:m>
                  <m:oMath xmlns:m="http://schemas.openxmlformats.org/officeDocument/2006/math">
                    <m:sSub>
                      <m:sSubPr>
                        <m:ctrlPr>
                          <a:rPr lang="en-US" sz="2000" b="0" i="1" smtClean="0">
                            <a:solidFill>
                              <a:schemeClr val="bg1"/>
                            </a:solidFill>
                            <a:latin typeface="Cambria Math" panose="02040503050406030204" pitchFamily="18" charset="0"/>
                            <a:ea typeface="Cambria Math" panose="02040503050406030204" pitchFamily="18" charset="0"/>
                          </a:rPr>
                        </m:ctrlPr>
                      </m:sSubPr>
                      <m:e>
                        <m:r>
                          <a:rPr lang="en-US" sz="2000" b="0" i="1" smtClean="0">
                            <a:solidFill>
                              <a:schemeClr val="bg1"/>
                            </a:solidFill>
                            <a:latin typeface="Cambria Math" panose="02040503050406030204" pitchFamily="18" charset="0"/>
                            <a:ea typeface="Cambria Math" panose="02040503050406030204" pitchFamily="18" charset="0"/>
                          </a:rPr>
                          <m:t>𝛽</m:t>
                        </m:r>
                      </m:e>
                      <m:sub>
                        <m:r>
                          <a:rPr lang="en-US" sz="2000" b="0" i="1" smtClean="0">
                            <a:solidFill>
                              <a:schemeClr val="bg1"/>
                            </a:solidFill>
                            <a:latin typeface="Cambria Math" panose="02040503050406030204" pitchFamily="18" charset="0"/>
                            <a:ea typeface="Cambria Math" panose="02040503050406030204" pitchFamily="18" charset="0"/>
                          </a:rPr>
                          <m:t>𝑑</m:t>
                        </m:r>
                      </m:sub>
                    </m:sSub>
                    <m:r>
                      <a:rPr lang="en-US" sz="2000" b="0" i="1" smtClean="0">
                        <a:solidFill>
                          <a:schemeClr val="bg1"/>
                        </a:solidFill>
                        <a:latin typeface="Cambria Math" panose="02040503050406030204" pitchFamily="18" charset="0"/>
                        <a:ea typeface="Cambria Math" panose="02040503050406030204" pitchFamily="18" charset="0"/>
                      </a:rPr>
                      <m:t> </m:t>
                    </m:r>
                  </m:oMath>
                </a14:m>
                <a:r>
                  <a:rPr lang="en-US" sz="2000" dirty="0">
                    <a:solidFill>
                      <a:schemeClr val="bg1"/>
                    </a:solidFill>
                  </a:rPr>
                  <a:t>​is the weight of ones for distance 𝑑d in the transfer function</a:t>
                </a:r>
                <a:endParaRPr lang="en-IN" sz="2000" dirty="0">
                  <a:solidFill>
                    <a:schemeClr val="bg1"/>
                  </a:solidFill>
                </a:endParaRPr>
              </a:p>
            </p:txBody>
          </p:sp>
        </mc:Choice>
        <mc:Fallback>
          <p:sp>
            <p:nvSpPr>
              <p:cNvPr id="22" name="TextBox 21">
                <a:extLst>
                  <a:ext uri="{FF2B5EF4-FFF2-40B4-BE49-F238E27FC236}">
                    <a16:creationId xmlns:a16="http://schemas.microsoft.com/office/drawing/2014/main" id="{D43CA586-CB40-3876-71BF-5B8B9EACF702}"/>
                  </a:ext>
                </a:extLst>
              </p:cNvPr>
              <p:cNvSpPr txBox="1">
                <a:spLocks noRot="1" noChangeAspect="1" noMove="1" noResize="1" noEditPoints="1" noAdjustHandles="1" noChangeArrowheads="1" noChangeShapeType="1" noTextEdit="1"/>
              </p:cNvSpPr>
              <p:nvPr/>
            </p:nvSpPr>
            <p:spPr>
              <a:xfrm>
                <a:off x="708660" y="4032958"/>
                <a:ext cx="6156960" cy="707886"/>
              </a:xfrm>
              <a:prstGeom prst="rect">
                <a:avLst/>
              </a:prstGeom>
              <a:blipFill>
                <a:blip r:embed="rId7"/>
                <a:stretch>
                  <a:fillRect l="-990" t="-5172" r="-1485" b="-14655"/>
                </a:stretch>
              </a:blipFill>
            </p:spPr>
            <p:txBody>
              <a:bodyPr/>
              <a:lstStyle/>
              <a:p>
                <a:r>
                  <a:rPr lang="en-IN">
                    <a:noFill/>
                  </a:rPr>
                  <a:t> </a:t>
                </a:r>
              </a:p>
            </p:txBody>
          </p:sp>
        </mc:Fallback>
      </mc:AlternateContent>
      <p:sp>
        <p:nvSpPr>
          <p:cNvPr id="26" name="TextBox 25">
            <a:extLst>
              <a:ext uri="{FF2B5EF4-FFF2-40B4-BE49-F238E27FC236}">
                <a16:creationId xmlns:a16="http://schemas.microsoft.com/office/drawing/2014/main" id="{6D5A0A3D-9581-3518-708B-17542C57CE88}"/>
              </a:ext>
            </a:extLst>
          </p:cNvPr>
          <p:cNvSpPr txBox="1"/>
          <p:nvPr/>
        </p:nvSpPr>
        <p:spPr>
          <a:xfrm>
            <a:off x="449580" y="4949755"/>
            <a:ext cx="11330940" cy="707886"/>
          </a:xfrm>
          <a:prstGeom prst="rect">
            <a:avLst/>
          </a:prstGeom>
          <a:noFill/>
        </p:spPr>
        <p:txBody>
          <a:bodyPr wrap="square" rtlCol="0">
            <a:spAutoFit/>
          </a:bodyPr>
          <a:lstStyle/>
          <a:p>
            <a:r>
              <a:rPr lang="en-US" sz="2000" dirty="0">
                <a:solidFill>
                  <a:schemeClr val="bg1"/>
                </a:solidFill>
              </a:rPr>
              <a:t>The above formulas for both methods are explained in detail in the project report. The comparison of simulated and theoretical results is also included in the project report.</a:t>
            </a:r>
            <a:endParaRPr lang="en-IN" sz="2000" dirty="0">
              <a:solidFill>
                <a:schemeClr val="bg1"/>
              </a:solidFill>
            </a:endParaRPr>
          </a:p>
        </p:txBody>
      </p:sp>
      <p:sp>
        <p:nvSpPr>
          <p:cNvPr id="27" name="TextBox 26">
            <a:extLst>
              <a:ext uri="{FF2B5EF4-FFF2-40B4-BE49-F238E27FC236}">
                <a16:creationId xmlns:a16="http://schemas.microsoft.com/office/drawing/2014/main" id="{A0726EAE-E9B4-F330-0754-A78BD8AAA577}"/>
              </a:ext>
            </a:extLst>
          </p:cNvPr>
          <p:cNvSpPr txBox="1"/>
          <p:nvPr/>
        </p:nvSpPr>
        <p:spPr>
          <a:xfrm>
            <a:off x="259043" y="7275506"/>
            <a:ext cx="11330940" cy="400110"/>
          </a:xfrm>
          <a:prstGeom prst="rect">
            <a:avLst/>
          </a:prstGeom>
          <a:noFill/>
        </p:spPr>
        <p:txBody>
          <a:bodyPr wrap="square" rtlCol="0">
            <a:spAutoFit/>
          </a:bodyPr>
          <a:lstStyle/>
          <a:p>
            <a:r>
              <a:rPr lang="en-US" sz="2000" dirty="0">
                <a:solidFill>
                  <a:schemeClr val="bg1"/>
                </a:solidFill>
              </a:rPr>
              <a:t>The theoretical BER for soft decision decoding can be obtained from the formula:</a:t>
            </a:r>
            <a:endParaRPr lang="en-IN" sz="2000" dirty="0">
              <a:solidFill>
                <a:schemeClr val="bg1"/>
              </a:solidFill>
            </a:endParaRPr>
          </a:p>
        </p:txBody>
      </p:sp>
      <p:sp>
        <p:nvSpPr>
          <p:cNvPr id="28" name="TextBox 27">
            <a:extLst>
              <a:ext uri="{FF2B5EF4-FFF2-40B4-BE49-F238E27FC236}">
                <a16:creationId xmlns:a16="http://schemas.microsoft.com/office/drawing/2014/main" id="{27C40061-70AD-7277-383C-C997175C9F35}"/>
              </a:ext>
            </a:extLst>
          </p:cNvPr>
          <p:cNvSpPr txBox="1"/>
          <p:nvPr/>
        </p:nvSpPr>
        <p:spPr>
          <a:xfrm>
            <a:off x="259043" y="8888863"/>
            <a:ext cx="11330940" cy="400110"/>
          </a:xfrm>
          <a:prstGeom prst="rect">
            <a:avLst/>
          </a:prstGeom>
          <a:noFill/>
        </p:spPr>
        <p:txBody>
          <a:bodyPr wrap="square" rtlCol="0">
            <a:spAutoFit/>
          </a:bodyPr>
          <a:lstStyle/>
          <a:p>
            <a:r>
              <a:rPr lang="en-US" sz="2000" dirty="0">
                <a:solidFill>
                  <a:schemeClr val="bg1"/>
                </a:solidFill>
              </a:rPr>
              <a:t>Where:</a:t>
            </a:r>
            <a:endParaRPr lang="en-IN" sz="2000" dirty="0">
              <a:solidFill>
                <a:schemeClr val="bg1"/>
              </a:solidFill>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A5AB0685-9371-9909-B01D-3E2F5DE138F7}"/>
                  </a:ext>
                </a:extLst>
              </p:cNvPr>
              <p:cNvSpPr txBox="1"/>
              <p:nvPr/>
            </p:nvSpPr>
            <p:spPr>
              <a:xfrm>
                <a:off x="4290023" y="7998480"/>
                <a:ext cx="2171235" cy="819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𝑏</m:t>
                          </m:r>
                        </m:sub>
                      </m:sSub>
                      <m:r>
                        <a:rPr lang="en-IN"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nary>
                        <m:naryPr>
                          <m:chr m:val="∑"/>
                          <m:ctrlPr>
                            <a:rPr lang="en-US" b="0"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𝑑</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𝑑</m:t>
                              </m:r>
                            </m:e>
                            <m:sub>
                              <m:r>
                                <a:rPr lang="en-US" b="0" i="1" smtClean="0">
                                  <a:solidFill>
                                    <a:schemeClr val="bg1"/>
                                  </a:solidFill>
                                  <a:latin typeface="Cambria Math" panose="02040503050406030204" pitchFamily="18" charset="0"/>
                                  <a:ea typeface="Cambria Math" panose="02040503050406030204" pitchFamily="18" charset="0"/>
                                </a:rPr>
                                <m:t>𝑓𝑟𝑒𝑒</m:t>
                              </m:r>
                            </m:sub>
                          </m:sSub>
                        </m:sub>
                        <m:sup>
                          <m:r>
                            <a:rPr lang="en-US" b="0" i="1" smtClean="0">
                              <a:solidFill>
                                <a:schemeClr val="bg1"/>
                              </a:solidFill>
                              <a:latin typeface="Cambria Math" panose="02040503050406030204" pitchFamily="18" charset="0"/>
                              <a:ea typeface="Cambria Math" panose="02040503050406030204" pitchFamily="18" charset="0"/>
                            </a:rPr>
                            <m:t>∞</m:t>
                          </m:r>
                        </m:sup>
                        <m:e>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𝛽</m:t>
                              </m:r>
                            </m:e>
                            <m:sub>
                              <m:r>
                                <a:rPr lang="en-US" b="0" i="1" smtClean="0">
                                  <a:solidFill>
                                    <a:schemeClr val="bg1"/>
                                  </a:solidFill>
                                  <a:latin typeface="Cambria Math" panose="02040503050406030204" pitchFamily="18" charset="0"/>
                                  <a:ea typeface="Cambria Math" panose="02040503050406030204" pitchFamily="18" charset="0"/>
                                </a:rPr>
                                <m:t>𝑑</m:t>
                              </m:r>
                            </m:sub>
                          </m:sSub>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𝑒</m:t>
                              </m:r>
                            </m:e>
                            <m:sup>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𝛾</m:t>
                                  </m:r>
                                </m:e>
                                <m:sub>
                                  <m:r>
                                    <a:rPr lang="en-US" b="0" i="1" smtClean="0">
                                      <a:solidFill>
                                        <a:schemeClr val="bg1"/>
                                      </a:solidFill>
                                      <a:latin typeface="Cambria Math" panose="02040503050406030204" pitchFamily="18" charset="0"/>
                                      <a:ea typeface="Cambria Math" panose="02040503050406030204" pitchFamily="18" charset="0"/>
                                    </a:rPr>
                                    <m:t>𝑏</m:t>
                                  </m:r>
                                </m:sub>
                              </m:sSub>
                              <m:r>
                                <a:rPr lang="en-US" b="0" i="1" smtClean="0">
                                  <a:solidFill>
                                    <a:schemeClr val="bg1"/>
                                  </a:solidFill>
                                  <a:latin typeface="Cambria Math" panose="02040503050406030204" pitchFamily="18" charset="0"/>
                                  <a:ea typeface="Cambria Math" panose="02040503050406030204" pitchFamily="18" charset="0"/>
                                </a:rPr>
                                <m:t>𝑅</m:t>
                              </m:r>
                            </m:sup>
                          </m:sSup>
                        </m:e>
                      </m:nary>
                    </m:oMath>
                  </m:oMathPara>
                </a14:m>
                <a:endParaRPr lang="en-IN" dirty="0"/>
              </a:p>
            </p:txBody>
          </p:sp>
        </mc:Choice>
        <mc:Fallback>
          <p:sp>
            <p:nvSpPr>
              <p:cNvPr id="29" name="TextBox 28">
                <a:extLst>
                  <a:ext uri="{FF2B5EF4-FFF2-40B4-BE49-F238E27FC236}">
                    <a16:creationId xmlns:a16="http://schemas.microsoft.com/office/drawing/2014/main" id="{A5AB0685-9371-9909-B01D-3E2F5DE138F7}"/>
                  </a:ext>
                </a:extLst>
              </p:cNvPr>
              <p:cNvSpPr txBox="1">
                <a:spLocks noRot="1" noChangeAspect="1" noMove="1" noResize="1" noEditPoints="1" noAdjustHandles="1" noChangeArrowheads="1" noChangeShapeType="1" noTextEdit="1"/>
              </p:cNvSpPr>
              <p:nvPr/>
            </p:nvSpPr>
            <p:spPr>
              <a:xfrm>
                <a:off x="4290023" y="7998480"/>
                <a:ext cx="2171235" cy="819135"/>
              </a:xfrm>
              <a:prstGeom prst="rect">
                <a:avLst/>
              </a:prstGeom>
              <a:blipFill>
                <a:blip r:embed="rId8"/>
                <a:stretch>
                  <a:fillRect r="-730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995DA16-6375-C981-37F6-3028927EEA9E}"/>
                  </a:ext>
                </a:extLst>
              </p:cNvPr>
              <p:cNvSpPr txBox="1"/>
              <p:nvPr/>
            </p:nvSpPr>
            <p:spPr>
              <a:xfrm>
                <a:off x="518123" y="9281160"/>
                <a:ext cx="841512" cy="5656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𝛾</m:t>
                          </m:r>
                        </m:e>
                        <m:sub>
                          <m:r>
                            <a:rPr lang="en-US" i="1">
                              <a:solidFill>
                                <a:schemeClr val="bg1"/>
                              </a:solidFill>
                              <a:latin typeface="Cambria Math" panose="02040503050406030204" pitchFamily="18" charset="0"/>
                              <a:ea typeface="Cambria Math" panose="02040503050406030204" pitchFamily="18" charset="0"/>
                            </a:rPr>
                            <m:t>𝑏</m:t>
                          </m:r>
                        </m:sub>
                      </m:sSub>
                      <m:r>
                        <a:rPr lang="en-US" b="0" i="1" smtClean="0">
                          <a:solidFill>
                            <a:schemeClr val="bg1"/>
                          </a:solidFill>
                          <a:latin typeface="Cambria Math" panose="02040503050406030204" pitchFamily="18" charset="0"/>
                          <a:ea typeface="Cambria Math" panose="02040503050406030204" pitchFamily="18" charset="0"/>
                        </a:rPr>
                        <m:t>=</m:t>
                      </m:r>
                      <m:f>
                        <m:fPr>
                          <m:ctrlPr>
                            <a:rPr lang="en-US" b="0" i="0" smtClean="0">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𝑏</m:t>
                              </m:r>
                            </m:sub>
                          </m:sSub>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0</m:t>
                              </m:r>
                            </m:sub>
                          </m:sSub>
                        </m:den>
                      </m:f>
                    </m:oMath>
                  </m:oMathPara>
                </a14:m>
                <a:endParaRPr lang="en-IN" dirty="0"/>
              </a:p>
            </p:txBody>
          </p:sp>
        </mc:Choice>
        <mc:Fallback>
          <p:sp>
            <p:nvSpPr>
              <p:cNvPr id="30" name="TextBox 29">
                <a:extLst>
                  <a:ext uri="{FF2B5EF4-FFF2-40B4-BE49-F238E27FC236}">
                    <a16:creationId xmlns:a16="http://schemas.microsoft.com/office/drawing/2014/main" id="{A995DA16-6375-C981-37F6-3028927EEA9E}"/>
                  </a:ext>
                </a:extLst>
              </p:cNvPr>
              <p:cNvSpPr txBox="1">
                <a:spLocks noRot="1" noChangeAspect="1" noMove="1" noResize="1" noEditPoints="1" noAdjustHandles="1" noChangeArrowheads="1" noChangeShapeType="1" noTextEdit="1"/>
              </p:cNvSpPr>
              <p:nvPr/>
            </p:nvSpPr>
            <p:spPr>
              <a:xfrm>
                <a:off x="518123" y="9281160"/>
                <a:ext cx="841512" cy="565604"/>
              </a:xfrm>
              <a:prstGeom prst="rect">
                <a:avLst/>
              </a:prstGeom>
              <a:blipFill>
                <a:blip r:embed="rId9"/>
                <a:stretch>
                  <a:fillRect r="-19565"/>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DFFD22A-F1A4-1954-58C0-9B50FFDBDF93}"/>
                  </a:ext>
                </a:extLst>
              </p:cNvPr>
              <p:cNvSpPr txBox="1"/>
              <p:nvPr/>
            </p:nvSpPr>
            <p:spPr>
              <a:xfrm>
                <a:off x="518123" y="9885118"/>
                <a:ext cx="6156960" cy="707886"/>
              </a:xfrm>
              <a:prstGeom prst="rect">
                <a:avLst/>
              </a:prstGeom>
              <a:noFill/>
            </p:spPr>
            <p:txBody>
              <a:bodyPr wrap="square">
                <a:spAutoFit/>
              </a:bodyPr>
              <a:lstStyle/>
              <a:p>
                <a:r>
                  <a:rPr lang="en-US" sz="2000" dirty="0">
                    <a:solidFill>
                      <a:schemeClr val="bg1"/>
                    </a:solidFill>
                  </a:rPr>
                  <a:t>R is the code rate</a:t>
                </a:r>
              </a:p>
              <a:p>
                <a14:m>
                  <m:oMath xmlns:m="http://schemas.openxmlformats.org/officeDocument/2006/math">
                    <m:sSub>
                      <m:sSubPr>
                        <m:ctrlPr>
                          <a:rPr lang="en-US" sz="2000" b="0" i="1" smtClean="0">
                            <a:solidFill>
                              <a:schemeClr val="bg1"/>
                            </a:solidFill>
                            <a:latin typeface="Cambria Math" panose="02040503050406030204" pitchFamily="18" charset="0"/>
                            <a:ea typeface="Cambria Math" panose="02040503050406030204" pitchFamily="18" charset="0"/>
                          </a:rPr>
                        </m:ctrlPr>
                      </m:sSubPr>
                      <m:e>
                        <m:r>
                          <a:rPr lang="en-US" sz="2000" b="0" i="1" smtClean="0">
                            <a:solidFill>
                              <a:schemeClr val="bg1"/>
                            </a:solidFill>
                            <a:latin typeface="Cambria Math" panose="02040503050406030204" pitchFamily="18" charset="0"/>
                            <a:ea typeface="Cambria Math" panose="02040503050406030204" pitchFamily="18" charset="0"/>
                          </a:rPr>
                          <m:t>𝛽</m:t>
                        </m:r>
                      </m:e>
                      <m:sub>
                        <m:r>
                          <a:rPr lang="en-US" sz="2000" b="0" i="1" smtClean="0">
                            <a:solidFill>
                              <a:schemeClr val="bg1"/>
                            </a:solidFill>
                            <a:latin typeface="Cambria Math" panose="02040503050406030204" pitchFamily="18" charset="0"/>
                            <a:ea typeface="Cambria Math" panose="02040503050406030204" pitchFamily="18" charset="0"/>
                          </a:rPr>
                          <m:t>𝑑</m:t>
                        </m:r>
                      </m:sub>
                    </m:sSub>
                    <m:r>
                      <a:rPr lang="en-US" sz="2000" b="0" i="1" smtClean="0">
                        <a:solidFill>
                          <a:schemeClr val="bg1"/>
                        </a:solidFill>
                        <a:latin typeface="Cambria Math" panose="02040503050406030204" pitchFamily="18" charset="0"/>
                        <a:ea typeface="Cambria Math" panose="02040503050406030204" pitchFamily="18" charset="0"/>
                      </a:rPr>
                      <m:t> </m:t>
                    </m:r>
                  </m:oMath>
                </a14:m>
                <a:r>
                  <a:rPr lang="en-US" sz="2000" dirty="0">
                    <a:solidFill>
                      <a:schemeClr val="bg1"/>
                    </a:solidFill>
                  </a:rPr>
                  <a:t>​is the weight of ones for distance 𝑑d in the transfer function</a:t>
                </a:r>
                <a:endParaRPr lang="en-IN" sz="2000" dirty="0">
                  <a:solidFill>
                    <a:schemeClr val="bg1"/>
                  </a:solidFill>
                </a:endParaRPr>
              </a:p>
            </p:txBody>
          </p:sp>
        </mc:Choice>
        <mc:Fallback>
          <p:sp>
            <p:nvSpPr>
              <p:cNvPr id="31" name="TextBox 30">
                <a:extLst>
                  <a:ext uri="{FF2B5EF4-FFF2-40B4-BE49-F238E27FC236}">
                    <a16:creationId xmlns:a16="http://schemas.microsoft.com/office/drawing/2014/main" id="{4DFFD22A-F1A4-1954-58C0-9B50FFDBDF93}"/>
                  </a:ext>
                </a:extLst>
              </p:cNvPr>
              <p:cNvSpPr txBox="1">
                <a:spLocks noRot="1" noChangeAspect="1" noMove="1" noResize="1" noEditPoints="1" noAdjustHandles="1" noChangeArrowheads="1" noChangeShapeType="1" noTextEdit="1"/>
              </p:cNvSpPr>
              <p:nvPr/>
            </p:nvSpPr>
            <p:spPr>
              <a:xfrm>
                <a:off x="518123" y="9885118"/>
                <a:ext cx="6156960" cy="707886"/>
              </a:xfrm>
              <a:prstGeom prst="rect">
                <a:avLst/>
              </a:prstGeom>
              <a:blipFill>
                <a:blip r:embed="rId10"/>
                <a:stretch>
                  <a:fillRect l="-1089" t="-5172" r="-1386" b="-14655"/>
                </a:stretch>
              </a:blipFill>
            </p:spPr>
            <p:txBody>
              <a:bodyPr/>
              <a:lstStyle/>
              <a:p>
                <a:r>
                  <a:rPr lang="en-IN">
                    <a:noFill/>
                  </a:rPr>
                  <a:t> </a:t>
                </a:r>
              </a:p>
            </p:txBody>
          </p:sp>
        </mc:Fallback>
      </mc:AlternateContent>
      <p:sp>
        <p:nvSpPr>
          <p:cNvPr id="32" name="TextBox 31">
            <a:extLst>
              <a:ext uri="{FF2B5EF4-FFF2-40B4-BE49-F238E27FC236}">
                <a16:creationId xmlns:a16="http://schemas.microsoft.com/office/drawing/2014/main" id="{DB4C8148-DC2B-FE94-350A-F29DBEAE24E9}"/>
              </a:ext>
            </a:extLst>
          </p:cNvPr>
          <p:cNvSpPr txBox="1"/>
          <p:nvPr/>
        </p:nvSpPr>
        <p:spPr>
          <a:xfrm>
            <a:off x="259043" y="10801915"/>
            <a:ext cx="11330940" cy="707886"/>
          </a:xfrm>
          <a:prstGeom prst="rect">
            <a:avLst/>
          </a:prstGeom>
          <a:noFill/>
        </p:spPr>
        <p:txBody>
          <a:bodyPr wrap="square" rtlCol="0">
            <a:spAutoFit/>
          </a:bodyPr>
          <a:lstStyle/>
          <a:p>
            <a:r>
              <a:rPr lang="en-US" sz="2000" dirty="0">
                <a:solidFill>
                  <a:schemeClr val="bg1"/>
                </a:solidFill>
              </a:rPr>
              <a:t>The above formulas for both methods are explained in detail in the project report. The comparison of simulated and theoretical results is also included in the project report.</a:t>
            </a:r>
            <a:endParaRPr lang="en-IN" sz="2000" dirty="0">
              <a:solidFill>
                <a:schemeClr val="bg1"/>
              </a:solidFill>
            </a:endParaRPr>
          </a:p>
        </p:txBody>
      </p:sp>
    </p:spTree>
    <p:extLst>
      <p:ext uri="{BB962C8B-B14F-4D97-AF65-F5344CB8AC3E}">
        <p14:creationId xmlns:p14="http://schemas.microsoft.com/office/powerpoint/2010/main" val="40041919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296310" y="2155061"/>
            <a:ext cx="116162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References</a:t>
            </a:r>
          </a:p>
        </p:txBody>
      </p:sp>
      <p:grpSp>
        <p:nvGrpSpPr>
          <p:cNvPr id="39" name="Group 38">
            <a:extLst>
              <a:ext uri="{FF2B5EF4-FFF2-40B4-BE49-F238E27FC236}">
                <a16:creationId xmlns:a16="http://schemas.microsoft.com/office/drawing/2014/main" id="{8294B4E3-78A8-1A14-CD1C-92D198C1F97B}"/>
              </a:ext>
            </a:extLst>
          </p:cNvPr>
          <p:cNvGrpSpPr/>
          <p:nvPr/>
        </p:nvGrpSpPr>
        <p:grpSpPr>
          <a:xfrm>
            <a:off x="268153" y="6858000"/>
            <a:ext cx="11644423" cy="507586"/>
            <a:chOff x="299484" y="369986"/>
            <a:chExt cx="11644423" cy="507586"/>
          </a:xfrm>
        </p:grpSpPr>
        <p:cxnSp>
          <p:nvCxnSpPr>
            <p:cNvPr id="40" name="Straight Connector 39">
              <a:extLst>
                <a:ext uri="{FF2B5EF4-FFF2-40B4-BE49-F238E27FC236}">
                  <a16:creationId xmlns:a16="http://schemas.microsoft.com/office/drawing/2014/main" id="{95082B90-555B-DD1C-6845-40A5F802E3B1}"/>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41" name="!!financials">
              <a:extLst>
                <a:ext uri="{FF2B5EF4-FFF2-40B4-BE49-F238E27FC236}">
                  <a16:creationId xmlns:a16="http://schemas.microsoft.com/office/drawing/2014/main" id="{3BDDD738-9FEC-107C-8D6B-E33E0B4F811A}"/>
                </a:ext>
              </a:extLst>
            </p:cNvPr>
            <p:cNvGrpSpPr/>
            <p:nvPr/>
          </p:nvGrpSpPr>
          <p:grpSpPr>
            <a:xfrm>
              <a:off x="5842207" y="369986"/>
              <a:ext cx="507586" cy="507586"/>
              <a:chOff x="8769760" y="4481585"/>
              <a:chExt cx="507586" cy="507586"/>
            </a:xfrm>
          </p:grpSpPr>
          <p:sp useBgFill="1">
            <p:nvSpPr>
              <p:cNvPr id="42" name="Oval 41">
                <a:extLst>
                  <a:ext uri="{FF2B5EF4-FFF2-40B4-BE49-F238E27FC236}">
                    <a16:creationId xmlns:a16="http://schemas.microsoft.com/office/drawing/2014/main" id="{0E58EDBF-DE11-8DF6-CAA6-7AE766FA23FD}"/>
                  </a:ext>
                </a:extLst>
              </p:cNvPr>
              <p:cNvSpPr/>
              <p:nvPr/>
            </p:nvSpPr>
            <p:spPr>
              <a:xfrm>
                <a:off x="8769760" y="4481585"/>
                <a:ext cx="507586" cy="507586"/>
              </a:xfrm>
              <a:prstGeom prst="ellipse">
                <a:avLst/>
              </a:prstGeom>
              <a:blipFill dpi="0" rotWithShape="0">
                <a:blip r:embed="rId2">
                  <a:lum/>
                </a:blip>
                <a:srcRect/>
                <a:stretch>
                  <a:fillRect l="-1558498" t="-308702" r="-743459" b="-94239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3" name="Graphic 42">
                <a:extLst>
                  <a:ext uri="{FF2B5EF4-FFF2-40B4-BE49-F238E27FC236}">
                    <a16:creationId xmlns:a16="http://schemas.microsoft.com/office/drawing/2014/main" id="{B12C9DB9-BD8C-017E-34D9-5E9A755CF7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7553" y="4609378"/>
                <a:ext cx="252000" cy="252000"/>
              </a:xfrm>
              <a:prstGeom prst="rect">
                <a:avLst/>
              </a:prstGeom>
            </p:spPr>
          </p:pic>
        </p:grpSp>
      </p:grpSp>
      <p:sp>
        <p:nvSpPr>
          <p:cNvPr id="44" name="TextBox 43">
            <a:extLst>
              <a:ext uri="{FF2B5EF4-FFF2-40B4-BE49-F238E27FC236}">
                <a16:creationId xmlns:a16="http://schemas.microsoft.com/office/drawing/2014/main" id="{32E45947-9AEE-BD97-D49F-88505C5222B7}"/>
              </a:ext>
            </a:extLst>
          </p:cNvPr>
          <p:cNvSpPr txBox="1"/>
          <p:nvPr/>
        </p:nvSpPr>
        <p:spPr>
          <a:xfrm>
            <a:off x="346174" y="7491586"/>
            <a:ext cx="11566402" cy="56323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chemeClr val="bg1"/>
                </a:solidFill>
                <a:latin typeface="Darker Grotesque SemiBold" pitchFamily="2" charset="0"/>
              </a:rPr>
              <a:t>Digital Communications, John </a:t>
            </a:r>
            <a:r>
              <a:rPr lang="en-IN" sz="2400" dirty="0" err="1">
                <a:solidFill>
                  <a:schemeClr val="bg1"/>
                </a:solidFill>
                <a:latin typeface="Darker Grotesque SemiBold" pitchFamily="2" charset="0"/>
              </a:rPr>
              <a:t>Proakis</a:t>
            </a:r>
            <a:r>
              <a:rPr lang="en-IN" sz="2400" dirty="0">
                <a:solidFill>
                  <a:schemeClr val="bg1"/>
                </a:solidFill>
                <a:latin typeface="Darker Grotesque SemiBold" pitchFamily="2" charset="0"/>
              </a:rPr>
              <a:t>, Fourth Edition.</a:t>
            </a:r>
          </a:p>
          <a:p>
            <a:pPr marL="457200" indent="-457200">
              <a:buAutoNum type="arabicPeriod"/>
            </a:pPr>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6.02 MIT Lecture on Convolutional Codes (also Viterbi Algorithm Lectures).</a:t>
            </a: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Channel Coding for IEEE 802.16e Mobile </a:t>
            </a:r>
            <a:r>
              <a:rPr lang="en-IN" sz="2400" dirty="0" err="1">
                <a:solidFill>
                  <a:schemeClr val="bg1"/>
                </a:solidFill>
                <a:latin typeface="Darker Grotesque SemiBold" pitchFamily="2" charset="0"/>
              </a:rPr>
              <a:t>WiMax</a:t>
            </a:r>
            <a:r>
              <a:rPr lang="en-IN" sz="2400" dirty="0">
                <a:solidFill>
                  <a:schemeClr val="bg1"/>
                </a:solidFill>
                <a:latin typeface="Darker Grotesque SemiBold" pitchFamily="2" charset="0"/>
              </a:rPr>
              <a:t> Lecture - Matthew C. </a:t>
            </a:r>
            <a:r>
              <a:rPr lang="en-IN" sz="2400" dirty="0" err="1">
                <a:solidFill>
                  <a:schemeClr val="bg1"/>
                </a:solidFill>
                <a:latin typeface="Darker Grotesque SemiBold" pitchFamily="2" charset="0"/>
              </a:rPr>
              <a:t>Valenti</a:t>
            </a:r>
            <a:endParaRPr lang="en-IN" sz="2400" dirty="0">
              <a:solidFill>
                <a:schemeClr val="bg1"/>
              </a:solidFill>
              <a:latin typeface="Darker Grotesque SemiBold" pitchFamily="2" charset="0"/>
            </a:endParaRP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Error Control Coding: Fundamentals and Applications - Shu Lin, Daniel J.    </a:t>
            </a:r>
          </a:p>
          <a:p>
            <a:r>
              <a:rPr lang="en-IN" sz="2400" dirty="0">
                <a:solidFill>
                  <a:schemeClr val="bg1"/>
                </a:solidFill>
                <a:latin typeface="Darker Grotesque SemiBold" pitchFamily="2" charset="0"/>
              </a:rPr>
              <a:t>Costello Jr.</a:t>
            </a: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Error Correction Coding : Mathematical Methods and Algorithms - Todd K. Moon</a:t>
            </a:r>
          </a:p>
          <a:p>
            <a:endParaRPr lang="en-IN" sz="2400" dirty="0">
              <a:solidFill>
                <a:schemeClr val="bg1"/>
              </a:solidFill>
              <a:latin typeface="Darker Grotesque SemiBold" pitchFamily="2" charset="0"/>
            </a:endParaRPr>
          </a:p>
          <a:p>
            <a:r>
              <a:rPr lang="en-IN" sz="2400" dirty="0" err="1">
                <a:solidFill>
                  <a:schemeClr val="bg1"/>
                </a:solidFill>
                <a:latin typeface="Darker Grotesque SemiBold" pitchFamily="2" charset="0"/>
              </a:rPr>
              <a:t>Youtube</a:t>
            </a:r>
            <a:r>
              <a:rPr lang="en-IN" sz="2400" dirty="0">
                <a:solidFill>
                  <a:schemeClr val="bg1"/>
                </a:solidFill>
                <a:latin typeface="Darker Grotesque SemiBold" pitchFamily="2" charset="0"/>
              </a:rPr>
              <a:t> Videos : </a:t>
            </a:r>
            <a:r>
              <a:rPr lang="en-IN" sz="2400" dirty="0">
                <a:solidFill>
                  <a:srgbClr val="92D050"/>
                </a:solidFill>
                <a:hlinkClick r:id="rId5">
                  <a:extLst>
                    <a:ext uri="{A12FA001-AC4F-418D-AE19-62706E023703}">
                      <ahyp:hlinkClr xmlns:ahyp="http://schemas.microsoft.com/office/drawing/2018/hyperlinkcolor" val="tx"/>
                    </a:ext>
                  </a:extLst>
                </a:hlinkClick>
              </a:rPr>
              <a:t>Engineering Funda</a:t>
            </a:r>
            <a:endParaRPr lang="en-IN" sz="2400" dirty="0">
              <a:solidFill>
                <a:srgbClr val="92D050"/>
              </a:solidFill>
            </a:endParaRPr>
          </a:p>
          <a:p>
            <a:r>
              <a:rPr lang="en-IN" sz="2400" dirty="0">
                <a:solidFill>
                  <a:srgbClr val="92D050"/>
                </a:solidFill>
              </a:rPr>
              <a:t>		  </a:t>
            </a:r>
            <a:r>
              <a:rPr lang="en-IN" sz="2400" dirty="0">
                <a:solidFill>
                  <a:srgbClr val="92D050"/>
                </a:solidFill>
                <a:hlinkClick r:id="rId6">
                  <a:extLst>
                    <a:ext uri="{A12FA001-AC4F-418D-AE19-62706E023703}">
                      <ahyp:hlinkClr xmlns:ahyp="http://schemas.microsoft.com/office/drawing/2018/hyperlinkcolor" val="tx"/>
                    </a:ext>
                  </a:extLst>
                </a:hlinkClick>
              </a:rPr>
              <a:t>nptelhrd</a:t>
            </a:r>
            <a:endParaRPr lang="en-IN" sz="2400" dirty="0">
              <a:solidFill>
                <a:srgbClr val="92D050"/>
              </a:solidFill>
            </a:endParaRPr>
          </a:p>
          <a:p>
            <a:r>
              <a:rPr lang="en-IN" sz="2400" dirty="0">
                <a:solidFill>
                  <a:srgbClr val="92D050"/>
                </a:solidFill>
              </a:rPr>
              <a:t>	 	  </a:t>
            </a:r>
            <a:r>
              <a:rPr lang="en-IN" sz="2400" dirty="0" err="1">
                <a:solidFill>
                  <a:srgbClr val="92D050"/>
                </a:solidFill>
                <a:hlinkClick r:id="rId7">
                  <a:extLst>
                    <a:ext uri="{A12FA001-AC4F-418D-AE19-62706E023703}">
                      <ahyp:hlinkClr xmlns:ahyp="http://schemas.microsoft.com/office/drawing/2018/hyperlinkcolor" val="tx"/>
                    </a:ext>
                  </a:extLst>
                </a:hlinkClick>
              </a:rPr>
              <a:t>Arksquad</a:t>
            </a:r>
            <a:endParaRPr lang="en-IN" sz="2400" dirty="0">
              <a:solidFill>
                <a:srgbClr val="92D050"/>
              </a:solidFill>
            </a:endParaRPr>
          </a:p>
          <a:p>
            <a:r>
              <a:rPr lang="en-IN" sz="2400" dirty="0">
                <a:solidFill>
                  <a:srgbClr val="0070C0"/>
                </a:solidFill>
              </a:rPr>
              <a:t>		</a:t>
            </a:r>
          </a:p>
        </p:txBody>
      </p:sp>
    </p:spTree>
    <p:extLst>
      <p:ext uri="{BB962C8B-B14F-4D97-AF65-F5344CB8AC3E}">
        <p14:creationId xmlns:p14="http://schemas.microsoft.com/office/powerpoint/2010/main" val="403463273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FB639-1112-1ED9-1906-8EA464A9003B}"/>
              </a:ext>
            </a:extLst>
          </p:cNvPr>
          <p:cNvSpPr txBox="1"/>
          <p:nvPr/>
        </p:nvSpPr>
        <p:spPr>
          <a:xfrm>
            <a:off x="299484" y="407551"/>
            <a:ext cx="950581"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References</a:t>
            </a:r>
          </a:p>
        </p:txBody>
      </p:sp>
      <p:grpSp>
        <p:nvGrpSpPr>
          <p:cNvPr id="98" name="Group 97">
            <a:extLst>
              <a:ext uri="{FF2B5EF4-FFF2-40B4-BE49-F238E27FC236}">
                <a16:creationId xmlns:a16="http://schemas.microsoft.com/office/drawing/2014/main" id="{AD6D4C48-33D4-1775-7908-0925B45C1FD0}"/>
              </a:ext>
            </a:extLst>
          </p:cNvPr>
          <p:cNvGrpSpPr/>
          <p:nvPr/>
        </p:nvGrpSpPr>
        <p:grpSpPr>
          <a:xfrm>
            <a:off x="299484" y="369986"/>
            <a:ext cx="11644423" cy="507586"/>
            <a:chOff x="299484" y="369986"/>
            <a:chExt cx="11644423" cy="507586"/>
          </a:xfrm>
        </p:grpSpPr>
        <p:cxnSp>
          <p:nvCxnSpPr>
            <p:cNvPr id="10" name="Straight Connector 9">
              <a:extLst>
                <a:ext uri="{FF2B5EF4-FFF2-40B4-BE49-F238E27FC236}">
                  <a16:creationId xmlns:a16="http://schemas.microsoft.com/office/drawing/2014/main" id="{28524FAE-90ED-B32B-21F7-676C0CDD01F7}"/>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59" name="!!financials">
              <a:extLst>
                <a:ext uri="{FF2B5EF4-FFF2-40B4-BE49-F238E27FC236}">
                  <a16:creationId xmlns:a16="http://schemas.microsoft.com/office/drawing/2014/main" id="{9C0CFB6B-EE4B-3333-8811-4FA448482CCD}"/>
                </a:ext>
              </a:extLst>
            </p:cNvPr>
            <p:cNvGrpSpPr/>
            <p:nvPr/>
          </p:nvGrpSpPr>
          <p:grpSpPr>
            <a:xfrm>
              <a:off x="5842207" y="369986"/>
              <a:ext cx="507586" cy="507586"/>
              <a:chOff x="8769760" y="4481585"/>
              <a:chExt cx="507586" cy="507586"/>
            </a:xfrm>
          </p:grpSpPr>
          <p:sp useBgFill="1">
            <p:nvSpPr>
              <p:cNvPr id="60" name="Oval 59">
                <a:extLst>
                  <a:ext uri="{FF2B5EF4-FFF2-40B4-BE49-F238E27FC236}">
                    <a16:creationId xmlns:a16="http://schemas.microsoft.com/office/drawing/2014/main" id="{53EBAA0C-FB11-6D90-8773-672D676BB408}"/>
                  </a:ext>
                </a:extLst>
              </p:cNvPr>
              <p:cNvSpPr/>
              <p:nvPr/>
            </p:nvSpPr>
            <p:spPr>
              <a:xfrm>
                <a:off x="8769760" y="4481585"/>
                <a:ext cx="507586" cy="507586"/>
              </a:xfrm>
              <a:prstGeom prst="ellipse">
                <a:avLst/>
              </a:prstGeom>
              <a:blipFill dpi="0" rotWithShape="0">
                <a:blip r:embed="rId2">
                  <a:lum/>
                </a:blip>
                <a:srcRect/>
                <a:stretch>
                  <a:fillRect l="-1558498" t="-308702" r="-743459" b="-94239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61" name="Graphic 60">
                <a:extLst>
                  <a:ext uri="{FF2B5EF4-FFF2-40B4-BE49-F238E27FC236}">
                    <a16:creationId xmlns:a16="http://schemas.microsoft.com/office/drawing/2014/main" id="{EB7987F8-2A8B-2ACB-3FB4-3BEB12762A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7553" y="4609378"/>
                <a:ext cx="252000" cy="252000"/>
              </a:xfrm>
              <a:prstGeom prst="rect">
                <a:avLst/>
              </a:prstGeom>
            </p:spPr>
          </p:pic>
        </p:grpSp>
      </p:grpSp>
      <p:sp>
        <p:nvSpPr>
          <p:cNvPr id="3" name="TextBox 2">
            <a:extLst>
              <a:ext uri="{FF2B5EF4-FFF2-40B4-BE49-F238E27FC236}">
                <a16:creationId xmlns:a16="http://schemas.microsoft.com/office/drawing/2014/main" id="{3440B5CE-14D8-B1C0-A2AB-88BA1CE19CBE}"/>
              </a:ext>
            </a:extLst>
          </p:cNvPr>
          <p:cNvSpPr txBox="1"/>
          <p:nvPr/>
        </p:nvSpPr>
        <p:spPr>
          <a:xfrm>
            <a:off x="377505" y="1003572"/>
            <a:ext cx="11566402" cy="56323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chemeClr val="bg1"/>
                </a:solidFill>
                <a:latin typeface="Darker Grotesque SemiBold" pitchFamily="2" charset="0"/>
              </a:rPr>
              <a:t>Digital Communications, John </a:t>
            </a:r>
            <a:r>
              <a:rPr lang="en-IN" sz="2400" dirty="0" err="1">
                <a:solidFill>
                  <a:schemeClr val="bg1"/>
                </a:solidFill>
                <a:latin typeface="Darker Grotesque SemiBold" pitchFamily="2" charset="0"/>
              </a:rPr>
              <a:t>Proakis</a:t>
            </a:r>
            <a:r>
              <a:rPr lang="en-IN" sz="2400" dirty="0">
                <a:solidFill>
                  <a:schemeClr val="bg1"/>
                </a:solidFill>
                <a:latin typeface="Darker Grotesque SemiBold" pitchFamily="2" charset="0"/>
              </a:rPr>
              <a:t>, Fourth Edition.</a:t>
            </a:r>
          </a:p>
          <a:p>
            <a:pPr marL="457200" indent="-457200">
              <a:buAutoNum type="arabicPeriod"/>
            </a:pPr>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6.02 MIT Lecture on Convolutional Codes (also Viterbi Algorithm Lectures).</a:t>
            </a: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Channel Coding for IEEE 802.16e Mobile </a:t>
            </a:r>
            <a:r>
              <a:rPr lang="en-IN" sz="2400" dirty="0" err="1">
                <a:solidFill>
                  <a:schemeClr val="bg1"/>
                </a:solidFill>
                <a:latin typeface="Darker Grotesque SemiBold" pitchFamily="2" charset="0"/>
              </a:rPr>
              <a:t>WiMax</a:t>
            </a:r>
            <a:r>
              <a:rPr lang="en-IN" sz="2400" dirty="0">
                <a:solidFill>
                  <a:schemeClr val="bg1"/>
                </a:solidFill>
                <a:latin typeface="Darker Grotesque SemiBold" pitchFamily="2" charset="0"/>
              </a:rPr>
              <a:t> Lecture - Matthew C. </a:t>
            </a:r>
            <a:r>
              <a:rPr lang="en-IN" sz="2400" dirty="0" err="1">
                <a:solidFill>
                  <a:schemeClr val="bg1"/>
                </a:solidFill>
                <a:latin typeface="Darker Grotesque SemiBold" pitchFamily="2" charset="0"/>
              </a:rPr>
              <a:t>Valenti</a:t>
            </a:r>
            <a:endParaRPr lang="en-IN" sz="2400" dirty="0">
              <a:solidFill>
                <a:schemeClr val="bg1"/>
              </a:solidFill>
              <a:latin typeface="Darker Grotesque SemiBold" pitchFamily="2" charset="0"/>
            </a:endParaRP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Error Control Coding: Fundamentals and Applications - Shu Lin, Daniel J.    </a:t>
            </a:r>
          </a:p>
          <a:p>
            <a:r>
              <a:rPr lang="en-IN" sz="2400" dirty="0">
                <a:solidFill>
                  <a:schemeClr val="bg1"/>
                </a:solidFill>
                <a:latin typeface="Darker Grotesque SemiBold" pitchFamily="2" charset="0"/>
              </a:rPr>
              <a:t>Costello Jr.</a:t>
            </a: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Error Correction Coding : Mathematical Methods and Algorithms - Todd K. Moon</a:t>
            </a:r>
          </a:p>
          <a:p>
            <a:endParaRPr lang="en-IN" sz="2400" dirty="0">
              <a:solidFill>
                <a:schemeClr val="bg1"/>
              </a:solidFill>
              <a:latin typeface="Darker Grotesque SemiBold" pitchFamily="2" charset="0"/>
            </a:endParaRPr>
          </a:p>
          <a:p>
            <a:r>
              <a:rPr lang="en-IN" sz="2400" dirty="0" err="1">
                <a:solidFill>
                  <a:schemeClr val="bg1"/>
                </a:solidFill>
                <a:latin typeface="Darker Grotesque SemiBold" pitchFamily="2" charset="0"/>
              </a:rPr>
              <a:t>Youtube</a:t>
            </a:r>
            <a:r>
              <a:rPr lang="en-IN" sz="2400" dirty="0">
                <a:solidFill>
                  <a:schemeClr val="bg1"/>
                </a:solidFill>
                <a:latin typeface="Darker Grotesque SemiBold" pitchFamily="2" charset="0"/>
              </a:rPr>
              <a:t> Videos : </a:t>
            </a:r>
            <a:r>
              <a:rPr lang="en-IN" sz="2400" dirty="0">
                <a:solidFill>
                  <a:srgbClr val="92D050"/>
                </a:solidFill>
                <a:hlinkClick r:id="rId5">
                  <a:extLst>
                    <a:ext uri="{A12FA001-AC4F-418D-AE19-62706E023703}">
                      <ahyp:hlinkClr xmlns:ahyp="http://schemas.microsoft.com/office/drawing/2018/hyperlinkcolor" val="tx"/>
                    </a:ext>
                  </a:extLst>
                </a:hlinkClick>
              </a:rPr>
              <a:t>Engineering Funda</a:t>
            </a:r>
            <a:endParaRPr lang="en-IN" sz="2400" dirty="0">
              <a:solidFill>
                <a:srgbClr val="92D050"/>
              </a:solidFill>
            </a:endParaRPr>
          </a:p>
          <a:p>
            <a:r>
              <a:rPr lang="en-IN" sz="2400" dirty="0">
                <a:solidFill>
                  <a:srgbClr val="92D050"/>
                </a:solidFill>
              </a:rPr>
              <a:t>		  </a:t>
            </a:r>
            <a:r>
              <a:rPr lang="en-IN" sz="2400" dirty="0">
                <a:solidFill>
                  <a:srgbClr val="92D050"/>
                </a:solidFill>
                <a:hlinkClick r:id="rId6">
                  <a:extLst>
                    <a:ext uri="{A12FA001-AC4F-418D-AE19-62706E023703}">
                      <ahyp:hlinkClr xmlns:ahyp="http://schemas.microsoft.com/office/drawing/2018/hyperlinkcolor" val="tx"/>
                    </a:ext>
                  </a:extLst>
                </a:hlinkClick>
              </a:rPr>
              <a:t>nptelhrd</a:t>
            </a:r>
            <a:endParaRPr lang="en-IN" sz="2400" dirty="0">
              <a:solidFill>
                <a:srgbClr val="92D050"/>
              </a:solidFill>
            </a:endParaRPr>
          </a:p>
          <a:p>
            <a:r>
              <a:rPr lang="en-IN" sz="2400" dirty="0">
                <a:solidFill>
                  <a:srgbClr val="92D050"/>
                </a:solidFill>
              </a:rPr>
              <a:t>	 	  </a:t>
            </a:r>
            <a:r>
              <a:rPr lang="en-IN" sz="2400" dirty="0" err="1">
                <a:solidFill>
                  <a:srgbClr val="92D050"/>
                </a:solidFill>
                <a:hlinkClick r:id="rId7">
                  <a:extLst>
                    <a:ext uri="{A12FA001-AC4F-418D-AE19-62706E023703}">
                      <ahyp:hlinkClr xmlns:ahyp="http://schemas.microsoft.com/office/drawing/2018/hyperlinkcolor" val="tx"/>
                    </a:ext>
                  </a:extLst>
                </a:hlinkClick>
              </a:rPr>
              <a:t>Arksquad</a:t>
            </a:r>
            <a:endParaRPr lang="en-IN" sz="2400" dirty="0">
              <a:solidFill>
                <a:srgbClr val="92D050"/>
              </a:solidFill>
            </a:endParaRPr>
          </a:p>
          <a:p>
            <a:r>
              <a:rPr lang="en-IN" sz="2400" dirty="0">
                <a:solidFill>
                  <a:srgbClr val="0070C0"/>
                </a:solidFill>
              </a:rPr>
              <a:t>		</a:t>
            </a:r>
          </a:p>
        </p:txBody>
      </p:sp>
    </p:spTree>
    <p:extLst>
      <p:ext uri="{BB962C8B-B14F-4D97-AF65-F5344CB8AC3E}">
        <p14:creationId xmlns:p14="http://schemas.microsoft.com/office/powerpoint/2010/main" val="28864271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287867" y="2155061"/>
            <a:ext cx="116162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Our Team</a:t>
            </a:r>
          </a:p>
        </p:txBody>
      </p:sp>
      <p:grpSp>
        <p:nvGrpSpPr>
          <p:cNvPr id="39" name="Group 38">
            <a:extLst>
              <a:ext uri="{FF2B5EF4-FFF2-40B4-BE49-F238E27FC236}">
                <a16:creationId xmlns:a16="http://schemas.microsoft.com/office/drawing/2014/main" id="{A925FECA-43BA-EDFC-CA47-19E0B000A047}"/>
              </a:ext>
            </a:extLst>
          </p:cNvPr>
          <p:cNvGrpSpPr/>
          <p:nvPr/>
        </p:nvGrpSpPr>
        <p:grpSpPr>
          <a:xfrm>
            <a:off x="160588" y="6858000"/>
            <a:ext cx="11644423" cy="3045171"/>
            <a:chOff x="299484" y="338873"/>
            <a:chExt cx="11644423" cy="3045171"/>
          </a:xfrm>
        </p:grpSpPr>
        <p:cxnSp>
          <p:nvCxnSpPr>
            <p:cNvPr id="40" name="Straight Connector 39">
              <a:extLst>
                <a:ext uri="{FF2B5EF4-FFF2-40B4-BE49-F238E27FC236}">
                  <a16:creationId xmlns:a16="http://schemas.microsoft.com/office/drawing/2014/main" id="{1BE9E841-C855-B533-3B53-B32F1B8B0203}"/>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useBgFill="1">
          <p:nvSpPr>
            <p:cNvPr id="41" name="Oval 40">
              <a:extLst>
                <a:ext uri="{FF2B5EF4-FFF2-40B4-BE49-F238E27FC236}">
                  <a16:creationId xmlns:a16="http://schemas.microsoft.com/office/drawing/2014/main" id="{9B188A38-C521-1CCB-261F-1EC894329B93}"/>
                </a:ext>
              </a:extLst>
            </p:cNvPr>
            <p:cNvSpPr/>
            <p:nvPr/>
          </p:nvSpPr>
          <p:spPr>
            <a:xfrm>
              <a:off x="5842207" y="338873"/>
              <a:ext cx="507586" cy="507586"/>
            </a:xfrm>
            <a:prstGeom prst="ellipse">
              <a:avLst/>
            </a:prstGeom>
            <a:blipFill dpi="0" rotWithShape="0">
              <a:blip r:embed="rId2">
                <a:lum/>
              </a:blip>
              <a:srcRect/>
              <a:stretch>
                <a:fillRect l="-1922467" t="-367961" r="-379491"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2" name="Graphic 41">
              <a:extLst>
                <a:ext uri="{FF2B5EF4-FFF2-40B4-BE49-F238E27FC236}">
                  <a16:creationId xmlns:a16="http://schemas.microsoft.com/office/drawing/2014/main" id="{09363D17-C82D-6850-BA4A-EFA0132A96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0000" y="466666"/>
              <a:ext cx="252000" cy="252000"/>
            </a:xfrm>
            <a:prstGeom prst="rect">
              <a:avLst/>
            </a:prstGeom>
          </p:spPr>
        </p:pic>
        <p:sp>
          <p:nvSpPr>
            <p:cNvPr id="43" name="Freeform: Shape 42">
              <a:extLst>
                <a:ext uri="{FF2B5EF4-FFF2-40B4-BE49-F238E27FC236}">
                  <a16:creationId xmlns:a16="http://schemas.microsoft.com/office/drawing/2014/main" id="{33011833-91EC-68B6-D97F-190608F8FCF1}"/>
                </a:ext>
              </a:extLst>
            </p:cNvPr>
            <p:cNvSpPr/>
            <p:nvPr/>
          </p:nvSpPr>
          <p:spPr>
            <a:xfrm>
              <a:off x="6213140" y="3347346"/>
              <a:ext cx="19486" cy="36698"/>
            </a:xfrm>
            <a:custGeom>
              <a:avLst/>
              <a:gdLst>
                <a:gd name="connsiteX0" fmla="*/ 14975 w 19486"/>
                <a:gd name="connsiteY0" fmla="*/ 6 h 36698"/>
                <a:gd name="connsiteX1" fmla="*/ 16757 w 19486"/>
                <a:gd name="connsiteY1" fmla="*/ 32023 h 36698"/>
                <a:gd name="connsiteX2" fmla="*/ 721 w 19486"/>
                <a:gd name="connsiteY2" fmla="*/ 32023 h 36698"/>
                <a:gd name="connsiteX3" fmla="*/ 14975 w 19486"/>
                <a:gd name="connsiteY3" fmla="*/ 6 h 36698"/>
              </a:gdLst>
              <a:ahLst/>
              <a:cxnLst>
                <a:cxn ang="0">
                  <a:pos x="connsiteX0" y="connsiteY0"/>
                </a:cxn>
                <a:cxn ang="0">
                  <a:pos x="connsiteX1" y="connsiteY1"/>
                </a:cxn>
                <a:cxn ang="0">
                  <a:pos x="connsiteX2" y="connsiteY2"/>
                </a:cxn>
                <a:cxn ang="0">
                  <a:pos x="connsiteX3" y="connsiteY3"/>
                </a:cxn>
              </a:cxnLst>
              <a:rect l="l" t="t" r="r" b="b"/>
              <a:pathLst>
                <a:path w="19486" h="36698">
                  <a:moveTo>
                    <a:pt x="14975" y="6"/>
                  </a:moveTo>
                  <a:cubicBezTo>
                    <a:pt x="19929" y="504"/>
                    <a:pt x="21212" y="28465"/>
                    <a:pt x="16757" y="32023"/>
                  </a:cubicBezTo>
                  <a:cubicBezTo>
                    <a:pt x="12303" y="35580"/>
                    <a:pt x="4730" y="40471"/>
                    <a:pt x="721" y="32023"/>
                  </a:cubicBezTo>
                  <a:cubicBezTo>
                    <a:pt x="-3288" y="23574"/>
                    <a:pt x="10521" y="-439"/>
                    <a:pt x="14975" y="6"/>
                  </a:cubicBezTo>
                  <a:close/>
                </a:path>
              </a:pathLst>
            </a:custGeom>
            <a:solidFill>
              <a:srgbClr val="FFFFFF"/>
            </a:solidFill>
            <a:ln w="8863" cap="flat">
              <a:noFill/>
              <a:prstDash val="solid"/>
              <a:miter/>
            </a:ln>
          </p:spPr>
          <p:txBody>
            <a:bodyPr rtlCol="0" anchor="ctr"/>
            <a:lstStyle/>
            <a:p>
              <a:endParaRPr lang="en-GB">
                <a:solidFill>
                  <a:schemeClr val="bg1"/>
                </a:solidFill>
              </a:endParaRPr>
            </a:p>
          </p:txBody>
        </p:sp>
      </p:grpSp>
      <p:sp>
        <p:nvSpPr>
          <p:cNvPr id="44" name="Rectangle 43">
            <a:extLst>
              <a:ext uri="{FF2B5EF4-FFF2-40B4-BE49-F238E27FC236}">
                <a16:creationId xmlns:a16="http://schemas.microsoft.com/office/drawing/2014/main" id="{75BABEF5-4866-01B0-EDB2-039A3889EFBC}"/>
              </a:ext>
            </a:extLst>
          </p:cNvPr>
          <p:cNvSpPr/>
          <p:nvPr/>
        </p:nvSpPr>
        <p:spPr>
          <a:xfrm>
            <a:off x="160588" y="7394906"/>
            <a:ext cx="8735459" cy="5909310"/>
          </a:xfrm>
          <a:prstGeom prst="rect">
            <a:avLst/>
          </a:prstGeom>
        </p:spPr>
        <p:txBody>
          <a:bodyPr wrap="square">
            <a:spAutoFit/>
          </a:bodyPr>
          <a:lstStyle/>
          <a:p>
            <a:r>
              <a:rPr lang="en-IN" sz="2000" dirty="0">
                <a:solidFill>
                  <a:schemeClr val="bg1"/>
                </a:solidFill>
                <a:latin typeface="Darker Grotesque SemiBold" pitchFamily="2" charset="0"/>
              </a:rPr>
              <a:t>PATEL DHRUVIL  DARSHITBHAI			-   202301201 </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VADODARIYA JENISH  KIRTIKUMAR 		-   202301202</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TANDEL DHRUVINEE DINESHKUMAR		-   202301203</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DHAMECHA AYUSH VIJAYBHAI			-   202301204</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JAINIL UMESHKUMAR PATEL			-   202301205</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PATEL MEET BHARATBHAI				-   202301206</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HIRAPARA TARANG RAKESHBHAI			-   202301207</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VASAVA HARSHILKUMAR RAMESHBHAI		-   202301208</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GORI FARAN FIROZBHAI				-   202301209</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SOMALIYA VATSAL				-   202301210</a:t>
            </a:r>
          </a:p>
        </p:txBody>
      </p:sp>
    </p:spTree>
    <p:extLst>
      <p:ext uri="{BB962C8B-B14F-4D97-AF65-F5344CB8AC3E}">
        <p14:creationId xmlns:p14="http://schemas.microsoft.com/office/powerpoint/2010/main" val="323498432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00C0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49201F-4C62-73C1-5D02-47FC1133D852}"/>
              </a:ext>
            </a:extLst>
          </p:cNvPr>
          <p:cNvSpPr txBox="1"/>
          <p:nvPr/>
        </p:nvSpPr>
        <p:spPr>
          <a:xfrm>
            <a:off x="299484" y="407551"/>
            <a:ext cx="815929"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Our Team</a:t>
            </a:r>
          </a:p>
        </p:txBody>
      </p:sp>
      <p:grpSp>
        <p:nvGrpSpPr>
          <p:cNvPr id="198" name="Group 197">
            <a:extLst>
              <a:ext uri="{FF2B5EF4-FFF2-40B4-BE49-F238E27FC236}">
                <a16:creationId xmlns:a16="http://schemas.microsoft.com/office/drawing/2014/main" id="{B60CB1FD-86EF-DC1D-C131-0368402999EF}"/>
              </a:ext>
            </a:extLst>
          </p:cNvPr>
          <p:cNvGrpSpPr/>
          <p:nvPr/>
        </p:nvGrpSpPr>
        <p:grpSpPr>
          <a:xfrm>
            <a:off x="299484" y="338873"/>
            <a:ext cx="11644423" cy="3045171"/>
            <a:chOff x="299484" y="338873"/>
            <a:chExt cx="11644423" cy="3045171"/>
          </a:xfrm>
        </p:grpSpPr>
        <p:cxnSp>
          <p:nvCxnSpPr>
            <p:cNvPr id="6" name="Straight Connector 5">
              <a:extLst>
                <a:ext uri="{FF2B5EF4-FFF2-40B4-BE49-F238E27FC236}">
                  <a16:creationId xmlns:a16="http://schemas.microsoft.com/office/drawing/2014/main" id="{DAF469FA-AF7F-70C6-5D0C-057DB7FD6D02}"/>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useBgFill="1">
          <p:nvSpPr>
            <p:cNvPr id="51" name="Oval 50">
              <a:extLst>
                <a:ext uri="{FF2B5EF4-FFF2-40B4-BE49-F238E27FC236}">
                  <a16:creationId xmlns:a16="http://schemas.microsoft.com/office/drawing/2014/main" id="{09683DC7-473B-6AA2-69C1-28122D7CF70F}"/>
                </a:ext>
              </a:extLst>
            </p:cNvPr>
            <p:cNvSpPr/>
            <p:nvPr/>
          </p:nvSpPr>
          <p:spPr>
            <a:xfrm>
              <a:off x="5842207" y="338873"/>
              <a:ext cx="507586" cy="507586"/>
            </a:xfrm>
            <a:prstGeom prst="ellipse">
              <a:avLst/>
            </a:prstGeom>
            <a:blipFill dpi="0" rotWithShape="0">
              <a:blip r:embed="rId2">
                <a:lum/>
              </a:blip>
              <a:srcRect/>
              <a:stretch>
                <a:fillRect l="-1922467" t="-367961" r="-379491"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2" name="Graphic 51">
              <a:extLst>
                <a:ext uri="{FF2B5EF4-FFF2-40B4-BE49-F238E27FC236}">
                  <a16:creationId xmlns:a16="http://schemas.microsoft.com/office/drawing/2014/main" id="{31D8CC29-B332-A082-0B8B-3852195CB9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0000" y="466666"/>
              <a:ext cx="252000" cy="252000"/>
            </a:xfrm>
            <a:prstGeom prst="rect">
              <a:avLst/>
            </a:prstGeom>
          </p:spPr>
        </p:pic>
        <p:sp>
          <p:nvSpPr>
            <p:cNvPr id="164" name="Freeform: Shape 163">
              <a:extLst>
                <a:ext uri="{FF2B5EF4-FFF2-40B4-BE49-F238E27FC236}">
                  <a16:creationId xmlns:a16="http://schemas.microsoft.com/office/drawing/2014/main" id="{4F6EFD91-A094-3CE8-FA91-7DFD2A32F01E}"/>
                </a:ext>
              </a:extLst>
            </p:cNvPr>
            <p:cNvSpPr/>
            <p:nvPr/>
          </p:nvSpPr>
          <p:spPr>
            <a:xfrm>
              <a:off x="6213140" y="3347346"/>
              <a:ext cx="19486" cy="36698"/>
            </a:xfrm>
            <a:custGeom>
              <a:avLst/>
              <a:gdLst>
                <a:gd name="connsiteX0" fmla="*/ 14975 w 19486"/>
                <a:gd name="connsiteY0" fmla="*/ 6 h 36698"/>
                <a:gd name="connsiteX1" fmla="*/ 16757 w 19486"/>
                <a:gd name="connsiteY1" fmla="*/ 32023 h 36698"/>
                <a:gd name="connsiteX2" fmla="*/ 721 w 19486"/>
                <a:gd name="connsiteY2" fmla="*/ 32023 h 36698"/>
                <a:gd name="connsiteX3" fmla="*/ 14975 w 19486"/>
                <a:gd name="connsiteY3" fmla="*/ 6 h 36698"/>
              </a:gdLst>
              <a:ahLst/>
              <a:cxnLst>
                <a:cxn ang="0">
                  <a:pos x="connsiteX0" y="connsiteY0"/>
                </a:cxn>
                <a:cxn ang="0">
                  <a:pos x="connsiteX1" y="connsiteY1"/>
                </a:cxn>
                <a:cxn ang="0">
                  <a:pos x="connsiteX2" y="connsiteY2"/>
                </a:cxn>
                <a:cxn ang="0">
                  <a:pos x="connsiteX3" y="connsiteY3"/>
                </a:cxn>
              </a:cxnLst>
              <a:rect l="l" t="t" r="r" b="b"/>
              <a:pathLst>
                <a:path w="19486" h="36698">
                  <a:moveTo>
                    <a:pt x="14975" y="6"/>
                  </a:moveTo>
                  <a:cubicBezTo>
                    <a:pt x="19929" y="504"/>
                    <a:pt x="21212" y="28465"/>
                    <a:pt x="16757" y="32023"/>
                  </a:cubicBezTo>
                  <a:cubicBezTo>
                    <a:pt x="12303" y="35580"/>
                    <a:pt x="4730" y="40471"/>
                    <a:pt x="721" y="32023"/>
                  </a:cubicBezTo>
                  <a:cubicBezTo>
                    <a:pt x="-3288" y="23574"/>
                    <a:pt x="10521" y="-439"/>
                    <a:pt x="14975" y="6"/>
                  </a:cubicBezTo>
                  <a:close/>
                </a:path>
              </a:pathLst>
            </a:custGeom>
            <a:solidFill>
              <a:srgbClr val="FFFFFF"/>
            </a:solidFill>
            <a:ln w="8863" cap="flat">
              <a:noFill/>
              <a:prstDash val="solid"/>
              <a:miter/>
            </a:ln>
          </p:spPr>
          <p:txBody>
            <a:bodyPr rtlCol="0" anchor="ctr"/>
            <a:lstStyle/>
            <a:p>
              <a:endParaRPr lang="en-GB">
                <a:solidFill>
                  <a:schemeClr val="bg1"/>
                </a:solidFill>
              </a:endParaRPr>
            </a:p>
          </p:txBody>
        </p:sp>
      </p:grpSp>
      <p:sp>
        <p:nvSpPr>
          <p:cNvPr id="3" name="Rectangle 2">
            <a:extLst>
              <a:ext uri="{FF2B5EF4-FFF2-40B4-BE49-F238E27FC236}">
                <a16:creationId xmlns:a16="http://schemas.microsoft.com/office/drawing/2014/main" id="{9558DD5A-3FFD-B521-4D09-EF9F2834F150}"/>
              </a:ext>
            </a:extLst>
          </p:cNvPr>
          <p:cNvSpPr/>
          <p:nvPr/>
        </p:nvSpPr>
        <p:spPr>
          <a:xfrm>
            <a:off x="299484" y="875779"/>
            <a:ext cx="8735459" cy="5909310"/>
          </a:xfrm>
          <a:prstGeom prst="rect">
            <a:avLst/>
          </a:prstGeom>
        </p:spPr>
        <p:txBody>
          <a:bodyPr wrap="square">
            <a:spAutoFit/>
          </a:bodyPr>
          <a:lstStyle/>
          <a:p>
            <a:r>
              <a:rPr lang="en-IN" sz="2000" dirty="0">
                <a:solidFill>
                  <a:schemeClr val="bg1"/>
                </a:solidFill>
                <a:latin typeface="Darker Grotesque SemiBold" pitchFamily="2" charset="0"/>
              </a:rPr>
              <a:t>PATEL DHRUVIL  DARSHITBHAI			-   202301201 </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VADODARIYA JENISH  KIRTIKUMAR 		-   202301202</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TANDEL DHRUVINEE DINESHKUMAR		-   202301203</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DHAMECHA AYUSH VIJAYBHAI			-   202301204</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JAINIL UMESHKUMAR PATEL			-   202301205</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PATEL MEET BHARATBHAI				-   202301206</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HIRAPARA TARANG RAKESHBHAI			-   202301207</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VASAVA HARSHILKUMAR RAMESHBHAI		-   202301208</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GORI FARAN FIROZBHAI				-   202301209</a:t>
            </a:r>
          </a:p>
          <a:p>
            <a:endParaRPr lang="en-IN" sz="2000" dirty="0">
              <a:solidFill>
                <a:schemeClr val="bg1"/>
              </a:solidFill>
              <a:latin typeface="Darker Grotesque SemiBold" pitchFamily="2" charset="0"/>
            </a:endParaRPr>
          </a:p>
          <a:p>
            <a:r>
              <a:rPr lang="en-IN" sz="2000" dirty="0">
                <a:solidFill>
                  <a:schemeClr val="bg1"/>
                </a:solidFill>
                <a:latin typeface="Darker Grotesque SemiBold" pitchFamily="2" charset="0"/>
              </a:rPr>
              <a:t>SOMALIYA VATSAL				-   202301210</a:t>
            </a:r>
          </a:p>
        </p:txBody>
      </p:sp>
    </p:spTree>
    <p:extLst>
      <p:ext uri="{BB962C8B-B14F-4D97-AF65-F5344CB8AC3E}">
        <p14:creationId xmlns:p14="http://schemas.microsoft.com/office/powerpoint/2010/main" val="191820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D71B04-A06D-A176-6B96-5250AD809BBC}"/>
              </a:ext>
            </a:extLst>
          </p:cNvPr>
          <p:cNvSpPr txBox="1"/>
          <p:nvPr/>
        </p:nvSpPr>
        <p:spPr>
          <a:xfrm>
            <a:off x="299484" y="407551"/>
            <a:ext cx="1017907"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Honor Code</a:t>
            </a:r>
          </a:p>
        </p:txBody>
      </p:sp>
      <p:sp>
        <p:nvSpPr>
          <p:cNvPr id="15" name="TextBox 14">
            <a:extLst>
              <a:ext uri="{FF2B5EF4-FFF2-40B4-BE49-F238E27FC236}">
                <a16:creationId xmlns:a16="http://schemas.microsoft.com/office/drawing/2014/main" id="{D6176D25-46DC-8511-5261-2FB41F2FA223}"/>
              </a:ext>
            </a:extLst>
          </p:cNvPr>
          <p:cNvSpPr txBox="1"/>
          <p:nvPr/>
        </p:nvSpPr>
        <p:spPr>
          <a:xfrm>
            <a:off x="299484" y="1015097"/>
            <a:ext cx="9844053" cy="3994299"/>
          </a:xfrm>
          <a:prstGeom prst="rect">
            <a:avLst/>
          </a:prstGeom>
          <a:noFill/>
        </p:spPr>
        <p:txBody>
          <a:bodyPr wrap="squar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lang="en-US" sz="3600" spc="-150" dirty="0">
                <a:solidFill>
                  <a:prstClr val="white"/>
                </a:solidFill>
                <a:latin typeface="Darker Grotesque Medium" pitchFamily="2" charset="0"/>
              </a:rPr>
              <a:t>We</a:t>
            </a:r>
            <a:r>
              <a:rPr kumimoji="0" lang="en-US" sz="3600" b="0" i="0" u="none" strike="noStrike" kern="1200" cap="none" spc="-150" normalizeH="0" baseline="0" noProof="0" dirty="0">
                <a:ln>
                  <a:noFill/>
                </a:ln>
                <a:solidFill>
                  <a:prstClr val="white"/>
                </a:solidFill>
                <a:effectLst/>
                <a:uLnTx/>
                <a:uFillTx/>
                <a:latin typeface="Darker Grotesque Medium" pitchFamily="2" charset="0"/>
              </a:rPr>
              <a:t> declare that</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Darker Grotesque Medium" pitchFamily="2" charset="0"/>
              </a:rPr>
              <a:t> → the work that We are presenting is our own work</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Darker Grotesque Medium" pitchFamily="2" charset="0"/>
              </a:rPr>
              <a:t> → </a:t>
            </a:r>
            <a:r>
              <a:rPr lang="en-US" sz="3600" spc="-150" dirty="0">
                <a:solidFill>
                  <a:prstClr val="white"/>
                </a:solidFill>
                <a:latin typeface="Darker Grotesque Medium" pitchFamily="2" charset="0"/>
              </a:rPr>
              <a:t>We </a:t>
            </a:r>
            <a:r>
              <a:rPr kumimoji="0" lang="en-US" sz="3600" b="0" i="0" u="none" strike="noStrike" kern="1200" cap="none" spc="-150" normalizeH="0" baseline="0" noProof="0" dirty="0">
                <a:ln>
                  <a:noFill/>
                </a:ln>
                <a:solidFill>
                  <a:prstClr val="white"/>
                </a:solidFill>
                <a:effectLst/>
                <a:uLnTx/>
                <a:uFillTx/>
                <a:latin typeface="Darker Grotesque Medium" pitchFamily="2" charset="0"/>
              </a:rPr>
              <a:t>have not copied the work (</a:t>
            </a:r>
            <a:r>
              <a:rPr kumimoji="0" lang="en-US" sz="3600" b="0" i="0" u="none" strike="noStrike" kern="1200" cap="none" spc="-150" normalizeH="0" baseline="0" noProof="0" dirty="0" err="1">
                <a:ln>
                  <a:noFill/>
                </a:ln>
                <a:solidFill>
                  <a:prstClr val="white"/>
                </a:solidFill>
                <a:effectLst/>
                <a:uLnTx/>
                <a:uFillTx/>
                <a:latin typeface="Darker Grotesque Medium" pitchFamily="2" charset="0"/>
              </a:rPr>
              <a:t>Matlab</a:t>
            </a:r>
            <a:r>
              <a:rPr kumimoji="0" lang="en-US" sz="3600" b="0" i="0" u="none" strike="noStrike" kern="1200" cap="none" spc="-150" normalizeH="0" baseline="0" noProof="0" dirty="0">
                <a:ln>
                  <a:noFill/>
                </a:ln>
                <a:solidFill>
                  <a:prstClr val="white"/>
                </a:solidFill>
                <a:effectLst/>
                <a:uLnTx/>
                <a:uFillTx/>
                <a:latin typeface="Darker Grotesque Medium" pitchFamily="2" charset="0"/>
              </a:rPr>
              <a:t> code, results, etc.) that someone else has done</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Darker Grotesque Medium" pitchFamily="2" charset="0"/>
              </a:rPr>
              <a:t> → Concepts, understanding and insights We will be describing are our own</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Darker Grotesque Medium" pitchFamily="2" charset="0"/>
              </a:rPr>
              <a:t> → Wherever We have relied on an existing work that is not our own, We have provided a proper reference citation</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Darker Grotesque Medium" pitchFamily="2" charset="0"/>
              </a:rPr>
              <a:t> → We make this pledge truthfully. We know that violation of this solemn pledge can carry grave consequences</a:t>
            </a:r>
            <a:endParaRPr kumimoji="0" lang="en-GB" sz="3600" b="0" i="0" u="none" strike="noStrike" kern="1200" cap="none" spc="-150" normalizeH="0" baseline="0" noProof="0" dirty="0">
              <a:ln>
                <a:noFill/>
              </a:ln>
              <a:solidFill>
                <a:prstClr val="white"/>
              </a:solidFill>
              <a:effectLst/>
              <a:uLnTx/>
              <a:uFillTx/>
              <a:latin typeface="Darker Grotesque Medium" pitchFamily="2" charset="0"/>
            </a:endParaRPr>
          </a:p>
        </p:txBody>
      </p:sp>
      <p:grpSp>
        <p:nvGrpSpPr>
          <p:cNvPr id="13" name="Group 12">
            <a:extLst>
              <a:ext uri="{FF2B5EF4-FFF2-40B4-BE49-F238E27FC236}">
                <a16:creationId xmlns:a16="http://schemas.microsoft.com/office/drawing/2014/main" id="{CE78C0B1-9145-3B15-D39F-A30E0292DE88}"/>
              </a:ext>
            </a:extLst>
          </p:cNvPr>
          <p:cNvGrpSpPr/>
          <p:nvPr/>
        </p:nvGrpSpPr>
        <p:grpSpPr>
          <a:xfrm>
            <a:off x="299484" y="369986"/>
            <a:ext cx="11644423" cy="507586"/>
            <a:chOff x="299484" y="369986"/>
            <a:chExt cx="11644423" cy="507586"/>
          </a:xfrm>
        </p:grpSpPr>
        <p:cxnSp>
          <p:nvCxnSpPr>
            <p:cNvPr id="5" name="Straight Connector 4">
              <a:extLst>
                <a:ext uri="{FF2B5EF4-FFF2-40B4-BE49-F238E27FC236}">
                  <a16:creationId xmlns:a16="http://schemas.microsoft.com/office/drawing/2014/main" id="{8DE788B0-3D24-B444-9A30-B6D3868BFED3}"/>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10" name="!!mission">
              <a:extLst>
                <a:ext uri="{FF2B5EF4-FFF2-40B4-BE49-F238E27FC236}">
                  <a16:creationId xmlns:a16="http://schemas.microsoft.com/office/drawing/2014/main" id="{98F7707E-45E4-7874-747F-539EE3211649}"/>
                </a:ext>
              </a:extLst>
            </p:cNvPr>
            <p:cNvGrpSpPr/>
            <p:nvPr/>
          </p:nvGrpSpPr>
          <p:grpSpPr>
            <a:xfrm>
              <a:off x="5842207" y="369986"/>
              <a:ext cx="507586" cy="507586"/>
              <a:chOff x="1700837" y="1711757"/>
              <a:chExt cx="507586" cy="507586"/>
            </a:xfrm>
          </p:grpSpPr>
          <p:sp useBgFill="1">
            <p:nvSpPr>
              <p:cNvPr id="11" name="Oval 10">
                <a:extLst>
                  <a:ext uri="{FF2B5EF4-FFF2-40B4-BE49-F238E27FC236}">
                    <a16:creationId xmlns:a16="http://schemas.microsoft.com/office/drawing/2014/main" id="{174FF9FF-5E40-050C-56CC-5CC8886A5C3A}"/>
                  </a:ext>
                </a:extLst>
              </p:cNvPr>
              <p:cNvSpPr/>
              <p:nvPr/>
            </p:nvSpPr>
            <p:spPr>
              <a:xfrm>
                <a:off x="1700837" y="1711757"/>
                <a:ext cx="507586" cy="507586"/>
              </a:xfrm>
              <a:prstGeom prst="ellipse">
                <a:avLst/>
              </a:prstGeom>
              <a:blipFill dpi="0" rotWithShape="0">
                <a:blip r:embed="rId2">
                  <a:lum/>
                </a:blip>
                <a:srcRect/>
                <a:stretch>
                  <a:fillRect l="-379491" t="-367961" r="-1922467"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2" name="Graphic 11">
                <a:extLst>
                  <a:ext uri="{FF2B5EF4-FFF2-40B4-BE49-F238E27FC236}">
                    <a16:creationId xmlns:a16="http://schemas.microsoft.com/office/drawing/2014/main" id="{AFDAC79A-DBA9-31BE-8292-1DCB10D53F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630" y="1839550"/>
                <a:ext cx="252000" cy="252000"/>
              </a:xfrm>
              <a:prstGeom prst="rect">
                <a:avLst/>
              </a:prstGeom>
            </p:spPr>
          </p:pic>
        </p:grpSp>
      </p:grpSp>
      <p:pic>
        <p:nvPicPr>
          <p:cNvPr id="1037" name="Picture 13" descr="A close-up of a note&#10;&#10;AI-generated content may be incorrect.">
            <a:extLst>
              <a:ext uri="{FF2B5EF4-FFF2-40B4-BE49-F238E27FC236}">
                <a16:creationId xmlns:a16="http://schemas.microsoft.com/office/drawing/2014/main" id="{26CC8DE2-6C72-A02A-6D59-B5C53C25F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673352" y="5143544"/>
            <a:ext cx="1084876" cy="14465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se-up of a paper with a signature&#10;&#10;AI-generated content may be incorrect.">
            <a:extLst>
              <a:ext uri="{FF2B5EF4-FFF2-40B4-BE49-F238E27FC236}">
                <a16:creationId xmlns:a16="http://schemas.microsoft.com/office/drawing/2014/main" id="{64B1D66E-3162-2E35-65E3-54E8123910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2246782" y="5143543"/>
            <a:ext cx="1084878" cy="144650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A close-up of a paper with a signature&#10;&#10;AI-generated content may be incorrect.">
            <a:extLst>
              <a:ext uri="{FF2B5EF4-FFF2-40B4-BE49-F238E27FC236}">
                <a16:creationId xmlns:a16="http://schemas.microsoft.com/office/drawing/2014/main" id="{C0A8BD69-9FF8-EB15-72F0-D57408FBCD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3848154" y="5096109"/>
            <a:ext cx="1104294" cy="152195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 close up of a piece of paper">
            <a:extLst>
              <a:ext uri="{FF2B5EF4-FFF2-40B4-BE49-F238E27FC236}">
                <a16:creationId xmlns:a16="http://schemas.microsoft.com/office/drawing/2014/main" id="{2C74A452-148F-779F-6AEA-80755B67AC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5506253" y="5086816"/>
            <a:ext cx="1085709" cy="1521958"/>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A close up of a signature&#10;&#10;AI-generated content may be incorrect.">
            <a:extLst>
              <a:ext uri="{FF2B5EF4-FFF2-40B4-BE49-F238E27FC236}">
                <a16:creationId xmlns:a16="http://schemas.microsoft.com/office/drawing/2014/main" id="{B2B349D2-9FB8-E53A-7FDB-3589C50654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7117747" y="5124128"/>
            <a:ext cx="1084876" cy="14465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 close-up of a piece of paper&#10;&#10;AI-generated content may be incorrect.">
            <a:extLst>
              <a:ext uri="{FF2B5EF4-FFF2-40B4-BE49-F238E27FC236}">
                <a16:creationId xmlns:a16="http://schemas.microsoft.com/office/drawing/2014/main" id="{34C06AFF-D65B-F85B-DA20-BD4692275F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a:off x="8733672" y="5081551"/>
            <a:ext cx="1084877" cy="153165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A close-up of a calendar&#10;&#10;AI-generated content may be incorrect.">
            <a:extLst>
              <a:ext uri="{FF2B5EF4-FFF2-40B4-BE49-F238E27FC236}">
                <a16:creationId xmlns:a16="http://schemas.microsoft.com/office/drawing/2014/main" id="{8F78861C-E548-9958-695C-C6B98DA97A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0000">
            <a:off x="10456842" y="4990782"/>
            <a:ext cx="1215815" cy="162108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 close-up of a note&#10;&#10;AI-generated content may be incorrect.">
            <a:extLst>
              <a:ext uri="{FF2B5EF4-FFF2-40B4-BE49-F238E27FC236}">
                <a16:creationId xmlns:a16="http://schemas.microsoft.com/office/drawing/2014/main" id="{00CC4E50-6E10-76ED-11F5-856D9AB955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10522310" y="3743705"/>
            <a:ext cx="1084878" cy="144650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A close-up of a piece of paper&#10;&#10;AI-generated content may be incorrect.">
            <a:extLst>
              <a:ext uri="{FF2B5EF4-FFF2-40B4-BE49-F238E27FC236}">
                <a16:creationId xmlns:a16="http://schemas.microsoft.com/office/drawing/2014/main" id="{9D54B472-3F6F-1569-6CEF-9AE0261174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5400000">
            <a:off x="10522310" y="2494220"/>
            <a:ext cx="1084878" cy="144650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 piece of paper with a blue marker on it&#10;&#10;AI-generated content may be incorrect.">
            <a:extLst>
              <a:ext uri="{FF2B5EF4-FFF2-40B4-BE49-F238E27FC236}">
                <a16:creationId xmlns:a16="http://schemas.microsoft.com/office/drawing/2014/main" id="{3F7C4B6D-E4A8-E82D-CC2D-912AAEF23DB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5400000">
            <a:off x="10522309" y="1244735"/>
            <a:ext cx="1084880" cy="144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570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443766" y="2155061"/>
            <a:ext cx="11556467"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Introduction</a:t>
            </a:r>
          </a:p>
        </p:txBody>
      </p:sp>
      <p:pic>
        <p:nvPicPr>
          <p:cNvPr id="27" name="Graphic 26">
            <a:extLst>
              <a:ext uri="{FF2B5EF4-FFF2-40B4-BE49-F238E27FC236}">
                <a16:creationId xmlns:a16="http://schemas.microsoft.com/office/drawing/2014/main" id="{D34FDB0B-8F93-4B69-8C86-CCC827C860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1374" y="7199134"/>
            <a:ext cx="238802" cy="252000"/>
          </a:xfrm>
          <a:prstGeom prst="rect">
            <a:avLst/>
          </a:prstGeom>
        </p:spPr>
      </p:pic>
      <p:grpSp>
        <p:nvGrpSpPr>
          <p:cNvPr id="2" name="Group 1">
            <a:extLst>
              <a:ext uri="{FF2B5EF4-FFF2-40B4-BE49-F238E27FC236}">
                <a16:creationId xmlns:a16="http://schemas.microsoft.com/office/drawing/2014/main" id="{38425026-1867-E803-66A2-96199D2DBEE5}"/>
              </a:ext>
            </a:extLst>
          </p:cNvPr>
          <p:cNvGrpSpPr/>
          <p:nvPr/>
        </p:nvGrpSpPr>
        <p:grpSpPr>
          <a:xfrm>
            <a:off x="242673" y="6858000"/>
            <a:ext cx="11958651" cy="5937908"/>
            <a:chOff x="144209" y="369986"/>
            <a:chExt cx="12619562" cy="5937908"/>
          </a:xfrm>
        </p:grpSpPr>
        <p:grpSp>
          <p:nvGrpSpPr>
            <p:cNvPr id="3" name="Group 2">
              <a:extLst>
                <a:ext uri="{FF2B5EF4-FFF2-40B4-BE49-F238E27FC236}">
                  <a16:creationId xmlns:a16="http://schemas.microsoft.com/office/drawing/2014/main" id="{FA755A61-716B-5E26-8DD5-FE835B106959}"/>
                </a:ext>
              </a:extLst>
            </p:cNvPr>
            <p:cNvGrpSpPr/>
            <p:nvPr/>
          </p:nvGrpSpPr>
          <p:grpSpPr>
            <a:xfrm>
              <a:off x="299484" y="369986"/>
              <a:ext cx="11644423" cy="507586"/>
              <a:chOff x="299484" y="369986"/>
              <a:chExt cx="11644423" cy="507586"/>
            </a:xfrm>
          </p:grpSpPr>
          <p:cxnSp>
            <p:nvCxnSpPr>
              <p:cNvPr id="6" name="Straight Connector 5">
                <a:extLst>
                  <a:ext uri="{FF2B5EF4-FFF2-40B4-BE49-F238E27FC236}">
                    <a16:creationId xmlns:a16="http://schemas.microsoft.com/office/drawing/2014/main" id="{D1BF8C92-B8A4-D89E-7A89-37AA0A3B86FA}"/>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7" name="!!problem">
                <a:extLst>
                  <a:ext uri="{FF2B5EF4-FFF2-40B4-BE49-F238E27FC236}">
                    <a16:creationId xmlns:a16="http://schemas.microsoft.com/office/drawing/2014/main" id="{7AABD6D4-DA78-D655-D95F-29AF5CBB9690}"/>
                  </a:ext>
                </a:extLst>
              </p:cNvPr>
              <p:cNvGrpSpPr/>
              <p:nvPr/>
            </p:nvGrpSpPr>
            <p:grpSpPr>
              <a:xfrm>
                <a:off x="5842207" y="369986"/>
                <a:ext cx="507586" cy="507586"/>
                <a:chOff x="2240169" y="4083721"/>
                <a:chExt cx="507586" cy="507586"/>
              </a:xfrm>
            </p:grpSpPr>
            <p:sp useBgFill="1">
              <p:nvSpPr>
                <p:cNvPr id="8" name="Oval 7">
                  <a:extLst>
                    <a:ext uri="{FF2B5EF4-FFF2-40B4-BE49-F238E27FC236}">
                      <a16:creationId xmlns:a16="http://schemas.microsoft.com/office/drawing/2014/main" id="{1B935E24-6A6F-2AA0-E528-9DD5FD974C3B}"/>
                    </a:ext>
                  </a:extLst>
                </p:cNvPr>
                <p:cNvSpPr/>
                <p:nvPr/>
              </p:nvSpPr>
              <p:spPr>
                <a:xfrm>
                  <a:off x="2240169" y="4083721"/>
                  <a:ext cx="507586" cy="507586"/>
                </a:xfrm>
                <a:prstGeom prst="ellipse">
                  <a:avLst/>
                </a:prstGeom>
                <a:blipFill dpi="0" rotWithShape="0">
                  <a:blip r:embed="rId4">
                    <a:lum/>
                  </a:blip>
                  <a:srcRect/>
                  <a:stretch>
                    <a:fillRect l="-572363" t="-883139" r="-1729595" b="-367962"/>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 name="Graphic 8">
                  <a:extLst>
                    <a:ext uri="{FF2B5EF4-FFF2-40B4-BE49-F238E27FC236}">
                      <a16:creationId xmlns:a16="http://schemas.microsoft.com/office/drawing/2014/main" id="{5E0ADD81-A96A-FA8D-BEC7-664BCE67E6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7962" y="4211514"/>
                  <a:ext cx="252000" cy="252000"/>
                </a:xfrm>
                <a:prstGeom prst="rect">
                  <a:avLst/>
                </a:prstGeom>
              </p:spPr>
            </p:pic>
          </p:grpSp>
        </p:grpSp>
        <p:sp>
          <p:nvSpPr>
            <p:cNvPr id="5" name="TextBox 4">
              <a:extLst>
                <a:ext uri="{FF2B5EF4-FFF2-40B4-BE49-F238E27FC236}">
                  <a16:creationId xmlns:a16="http://schemas.microsoft.com/office/drawing/2014/main" id="{92EF69A8-6CAA-F4B0-061C-57D5A6431F8F}"/>
                </a:ext>
              </a:extLst>
            </p:cNvPr>
            <p:cNvSpPr txBox="1"/>
            <p:nvPr/>
          </p:nvSpPr>
          <p:spPr>
            <a:xfrm>
              <a:off x="144209" y="1191750"/>
              <a:ext cx="12619562" cy="5116144"/>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3600" dirty="0"/>
                <a:t>Convolutional Codes are a type of linear error-correcting code. What makes them special is that they have a structured generator matrix according to octal values, which allows the encoding process to work like a filter.</a:t>
              </a:r>
            </a:p>
            <a:p>
              <a:endParaRPr lang="en-GB" sz="3600" dirty="0"/>
            </a:p>
            <a:p>
              <a:r>
                <a:rPr lang="en-GB" sz="3600" dirty="0"/>
                <a:t>This means the encoded output is produced by sliding a window over the input bits and applying a fixed rule(like filtering), rather than just multiplying by a big matrix like in block codes.</a:t>
              </a:r>
            </a:p>
            <a:p>
              <a:endParaRPr lang="en-GB" sz="3600" dirty="0"/>
            </a:p>
            <a:p>
              <a:r>
                <a:rPr lang="en-GB" sz="3600" dirty="0"/>
                <a:t>Unlike block codes in systematic form, however, the sender does not send the message bits followed by the parity bits, in a convolutional code, the sender sends only parity bits.</a:t>
              </a:r>
            </a:p>
            <a:p>
              <a:endParaRPr lang="en-GB" sz="3600" dirty="0"/>
            </a:p>
            <a:p>
              <a:r>
                <a:rPr lang="en-GB" sz="3600" dirty="0"/>
                <a:t>They were among the earliest codes for which effective soft-decision decoding algorithms were developed.</a:t>
              </a:r>
            </a:p>
          </p:txBody>
        </p:sp>
      </p:grpSp>
    </p:spTree>
    <p:extLst>
      <p:ext uri="{BB962C8B-B14F-4D97-AF65-F5344CB8AC3E}">
        <p14:creationId xmlns:p14="http://schemas.microsoft.com/office/powerpoint/2010/main" val="23644610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67E7352-B98C-2C21-BAFE-0E927185B1A7}"/>
              </a:ext>
            </a:extLst>
          </p:cNvPr>
          <p:cNvSpPr txBox="1"/>
          <p:nvPr/>
        </p:nvSpPr>
        <p:spPr>
          <a:xfrm>
            <a:off x="299484" y="407551"/>
            <a:ext cx="1022716"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Introduction</a:t>
            </a:r>
          </a:p>
        </p:txBody>
      </p:sp>
      <p:grpSp>
        <p:nvGrpSpPr>
          <p:cNvPr id="8" name="Group 7">
            <a:extLst>
              <a:ext uri="{FF2B5EF4-FFF2-40B4-BE49-F238E27FC236}">
                <a16:creationId xmlns:a16="http://schemas.microsoft.com/office/drawing/2014/main" id="{22C360E2-3C96-B98A-6ECB-B63F6BB48556}"/>
              </a:ext>
            </a:extLst>
          </p:cNvPr>
          <p:cNvGrpSpPr/>
          <p:nvPr/>
        </p:nvGrpSpPr>
        <p:grpSpPr>
          <a:xfrm>
            <a:off x="144209" y="369986"/>
            <a:ext cx="11958651" cy="5937908"/>
            <a:chOff x="144209" y="369986"/>
            <a:chExt cx="12619562" cy="5937908"/>
          </a:xfrm>
        </p:grpSpPr>
        <p:grpSp>
          <p:nvGrpSpPr>
            <p:cNvPr id="28" name="Group 27">
              <a:extLst>
                <a:ext uri="{FF2B5EF4-FFF2-40B4-BE49-F238E27FC236}">
                  <a16:creationId xmlns:a16="http://schemas.microsoft.com/office/drawing/2014/main" id="{0F3576EF-148D-4A7A-BD98-51879695CEED}"/>
                </a:ext>
              </a:extLst>
            </p:cNvPr>
            <p:cNvGrpSpPr/>
            <p:nvPr/>
          </p:nvGrpSpPr>
          <p:grpSpPr>
            <a:xfrm>
              <a:off x="299484" y="369986"/>
              <a:ext cx="11644423" cy="507586"/>
              <a:chOff x="299484" y="369986"/>
              <a:chExt cx="11644423" cy="507586"/>
            </a:xfrm>
          </p:grpSpPr>
          <p:cxnSp>
            <p:nvCxnSpPr>
              <p:cNvPr id="16" name="Straight Connector 15">
                <a:extLst>
                  <a:ext uri="{FF2B5EF4-FFF2-40B4-BE49-F238E27FC236}">
                    <a16:creationId xmlns:a16="http://schemas.microsoft.com/office/drawing/2014/main" id="{22AC9991-262E-EF14-2026-D6AF9586B7A9}"/>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problem">
                <a:extLst>
                  <a:ext uri="{FF2B5EF4-FFF2-40B4-BE49-F238E27FC236}">
                    <a16:creationId xmlns:a16="http://schemas.microsoft.com/office/drawing/2014/main" id="{FBD1A3CB-98E3-CD6F-F329-948E5CF3261D}"/>
                  </a:ext>
                </a:extLst>
              </p:cNvPr>
              <p:cNvGrpSpPr/>
              <p:nvPr/>
            </p:nvGrpSpPr>
            <p:grpSpPr>
              <a:xfrm>
                <a:off x="5842207" y="369986"/>
                <a:ext cx="507586" cy="507586"/>
                <a:chOff x="2240169" y="4083721"/>
                <a:chExt cx="507586" cy="507586"/>
              </a:xfrm>
            </p:grpSpPr>
            <p:sp useBgFill="1">
              <p:nvSpPr>
                <p:cNvPr id="26" name="Oval 25">
                  <a:extLst>
                    <a:ext uri="{FF2B5EF4-FFF2-40B4-BE49-F238E27FC236}">
                      <a16:creationId xmlns:a16="http://schemas.microsoft.com/office/drawing/2014/main" id="{2A2DCA69-B059-83DD-8D11-155A7B88EF96}"/>
                    </a:ext>
                  </a:extLst>
                </p:cNvPr>
                <p:cNvSpPr/>
                <p:nvPr/>
              </p:nvSpPr>
              <p:spPr>
                <a:xfrm>
                  <a:off x="2240169" y="4083721"/>
                  <a:ext cx="507586" cy="507586"/>
                </a:xfrm>
                <a:prstGeom prst="ellipse">
                  <a:avLst/>
                </a:prstGeom>
                <a:blipFill dpi="0" rotWithShape="0">
                  <a:blip r:embed="rId2">
                    <a:lum/>
                  </a:blip>
                  <a:srcRect/>
                  <a:stretch>
                    <a:fillRect l="-572363" t="-883139" r="-1729595" b="-367962"/>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CEAFF00E-6925-E474-3F33-908489A0E7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7962" y="4211514"/>
                  <a:ext cx="252000" cy="252000"/>
                </a:xfrm>
                <a:prstGeom prst="rect">
                  <a:avLst/>
                </a:prstGeom>
              </p:spPr>
            </p:pic>
          </p:grpSp>
        </p:grpSp>
        <p:sp>
          <p:nvSpPr>
            <p:cNvPr id="3" name="TextBox 2">
              <a:extLst>
                <a:ext uri="{FF2B5EF4-FFF2-40B4-BE49-F238E27FC236}">
                  <a16:creationId xmlns:a16="http://schemas.microsoft.com/office/drawing/2014/main" id="{756A0E85-544A-19F7-2DF0-C1BAC88AE41A}"/>
                </a:ext>
              </a:extLst>
            </p:cNvPr>
            <p:cNvSpPr txBox="1"/>
            <p:nvPr/>
          </p:nvSpPr>
          <p:spPr>
            <a:xfrm>
              <a:off x="144209" y="1191750"/>
              <a:ext cx="12619562" cy="5116144"/>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3600" dirty="0"/>
                <a:t>Convolutional Codes are a type of linear error-correcting code. What makes them special is that they have a structured generator matrix according to octal values, which allows the encoding process to work like a filter.</a:t>
              </a:r>
            </a:p>
            <a:p>
              <a:endParaRPr lang="en-GB" sz="3600" dirty="0"/>
            </a:p>
            <a:p>
              <a:r>
                <a:rPr lang="en-GB" sz="3600" dirty="0"/>
                <a:t>This means the encoded output is produced by sliding a window over the input bits and applying a fixed rule(like filtering), rather than just multiplying by a big matrix like in block codes.</a:t>
              </a:r>
            </a:p>
            <a:p>
              <a:endParaRPr lang="en-GB" sz="3600" dirty="0"/>
            </a:p>
            <a:p>
              <a:r>
                <a:rPr lang="en-GB" sz="3600" dirty="0"/>
                <a:t>Unlike block codes in systematic form, however, the sender does not send the message bits followed by the parity bits, in a convolutional code, the sender sends only parity bits.</a:t>
              </a:r>
            </a:p>
            <a:p>
              <a:endParaRPr lang="en-GB" sz="3600" dirty="0"/>
            </a:p>
            <a:p>
              <a:r>
                <a:rPr lang="en-GB" sz="3600" dirty="0"/>
                <a:t>They were among the earliest codes for which effective soft-decision decoding algorithms were developed.</a:t>
              </a:r>
            </a:p>
          </p:txBody>
        </p:sp>
      </p:grpSp>
      <p:grpSp>
        <p:nvGrpSpPr>
          <p:cNvPr id="4" name="Group 3">
            <a:extLst>
              <a:ext uri="{FF2B5EF4-FFF2-40B4-BE49-F238E27FC236}">
                <a16:creationId xmlns:a16="http://schemas.microsoft.com/office/drawing/2014/main" id="{731B656D-B705-69F6-6320-955556437C7A}"/>
              </a:ext>
            </a:extLst>
          </p:cNvPr>
          <p:cNvGrpSpPr/>
          <p:nvPr/>
        </p:nvGrpSpPr>
        <p:grpSpPr>
          <a:xfrm>
            <a:off x="225217" y="6875864"/>
            <a:ext cx="11034582" cy="507586"/>
            <a:chOff x="299484" y="369986"/>
            <a:chExt cx="11644423" cy="507586"/>
          </a:xfrm>
        </p:grpSpPr>
        <p:cxnSp>
          <p:nvCxnSpPr>
            <p:cNvPr id="5" name="Straight Connector 4">
              <a:extLst>
                <a:ext uri="{FF2B5EF4-FFF2-40B4-BE49-F238E27FC236}">
                  <a16:creationId xmlns:a16="http://schemas.microsoft.com/office/drawing/2014/main" id="{D8D28FB5-7A45-6348-3EF8-FDE12299955C}"/>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6" name="!!problem">
              <a:extLst>
                <a:ext uri="{FF2B5EF4-FFF2-40B4-BE49-F238E27FC236}">
                  <a16:creationId xmlns:a16="http://schemas.microsoft.com/office/drawing/2014/main" id="{F9D751D9-E5F6-8D07-F860-21984450092A}"/>
                </a:ext>
              </a:extLst>
            </p:cNvPr>
            <p:cNvGrpSpPr/>
            <p:nvPr/>
          </p:nvGrpSpPr>
          <p:grpSpPr>
            <a:xfrm>
              <a:off x="5842207" y="369986"/>
              <a:ext cx="507586" cy="507586"/>
              <a:chOff x="2240169" y="4083721"/>
              <a:chExt cx="507586" cy="507586"/>
            </a:xfrm>
          </p:grpSpPr>
          <p:sp useBgFill="1">
            <p:nvSpPr>
              <p:cNvPr id="7" name="Oval 6">
                <a:extLst>
                  <a:ext uri="{FF2B5EF4-FFF2-40B4-BE49-F238E27FC236}">
                    <a16:creationId xmlns:a16="http://schemas.microsoft.com/office/drawing/2014/main" id="{3A6EE883-5079-8501-615F-D162055031E5}"/>
                  </a:ext>
                </a:extLst>
              </p:cNvPr>
              <p:cNvSpPr/>
              <p:nvPr/>
            </p:nvSpPr>
            <p:spPr>
              <a:xfrm>
                <a:off x="2240169" y="4083721"/>
                <a:ext cx="507586" cy="507586"/>
              </a:xfrm>
              <a:prstGeom prst="ellipse">
                <a:avLst/>
              </a:prstGeom>
              <a:blipFill dpi="0" rotWithShape="0">
                <a:blip r:embed="rId2">
                  <a:lum/>
                </a:blip>
                <a:srcRect/>
                <a:stretch>
                  <a:fillRect l="-572363" t="-883139" r="-1729595" b="-367962"/>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 name="Graphic 8">
                <a:extLst>
                  <a:ext uri="{FF2B5EF4-FFF2-40B4-BE49-F238E27FC236}">
                    <a16:creationId xmlns:a16="http://schemas.microsoft.com/office/drawing/2014/main" id="{5FE7B8E8-8BF7-316F-0BB9-FCA7FF9875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7962" y="4211514"/>
                <a:ext cx="252000" cy="252000"/>
              </a:xfrm>
              <a:prstGeom prst="rect">
                <a:avLst/>
              </a:prstGeom>
            </p:spPr>
          </p:pic>
        </p:grpSp>
      </p:grpSp>
      <p:sp>
        <p:nvSpPr>
          <p:cNvPr id="10" name="TextBox 9">
            <a:extLst>
              <a:ext uri="{FF2B5EF4-FFF2-40B4-BE49-F238E27FC236}">
                <a16:creationId xmlns:a16="http://schemas.microsoft.com/office/drawing/2014/main" id="{FF500300-AB3F-199D-53C8-AED787D3FB80}"/>
              </a:ext>
            </a:extLst>
          </p:cNvPr>
          <p:cNvSpPr txBox="1"/>
          <p:nvPr/>
        </p:nvSpPr>
        <p:spPr>
          <a:xfrm>
            <a:off x="233349" y="7731567"/>
            <a:ext cx="11648676" cy="5632311"/>
          </a:xfrm>
          <a:prstGeom prst="rect">
            <a:avLst/>
          </a:prstGeom>
          <a:noFill/>
        </p:spPr>
        <p:txBody>
          <a:bodyPr wrap="square" rtlCol="0">
            <a:spAutoFit/>
          </a:bodyPr>
          <a:lstStyle/>
          <a:p>
            <a:r>
              <a:rPr lang="en-IN" sz="2400" dirty="0">
                <a:solidFill>
                  <a:schemeClr val="bg1"/>
                </a:solidFill>
                <a:latin typeface="Darker Grotesque SemiBold" pitchFamily="2" charset="0"/>
              </a:rPr>
              <a:t>1. Constraint Length (K</a:t>
            </a:r>
            <a:r>
              <a:rPr lang="en-IN" sz="2400" baseline="-25000" dirty="0">
                <a:solidFill>
                  <a:schemeClr val="bg1"/>
                </a:solidFill>
                <a:latin typeface="Darker Grotesque SemiBold" pitchFamily="2" charset="0"/>
              </a:rPr>
              <a:t>c</a:t>
            </a:r>
            <a:r>
              <a:rPr lang="en-IN" sz="2400" dirty="0">
                <a:solidFill>
                  <a:schemeClr val="bg1"/>
                </a:solidFill>
                <a:latin typeface="Darker Grotesque SemiBold" pitchFamily="2" charset="0"/>
              </a:rPr>
              <a:t>): The total number of bits that generates the output at any time.</a:t>
            </a:r>
          </a:p>
          <a:p>
            <a:r>
              <a:rPr lang="en-IN" sz="2400" dirty="0">
                <a:solidFill>
                  <a:schemeClr val="bg1"/>
                </a:solidFill>
                <a:latin typeface="Darker Grotesque SemiBold" pitchFamily="2" charset="0"/>
              </a:rPr>
              <a:t>	 	K</a:t>
            </a:r>
            <a:r>
              <a:rPr lang="en-IN" sz="2400" baseline="-25000" dirty="0">
                <a:solidFill>
                  <a:schemeClr val="bg1"/>
                </a:solidFill>
                <a:latin typeface="Darker Grotesque SemiBold" pitchFamily="2" charset="0"/>
              </a:rPr>
              <a:t>c </a:t>
            </a:r>
            <a:r>
              <a:rPr lang="en-IN" sz="2400" dirty="0">
                <a:solidFill>
                  <a:schemeClr val="bg1"/>
                </a:solidFill>
                <a:latin typeface="Darker Grotesque SemiBold" pitchFamily="2" charset="0"/>
              </a:rPr>
              <a:t>= t + n</a:t>
            </a:r>
          </a:p>
          <a:p>
            <a:r>
              <a:rPr lang="en-IN" sz="2400" dirty="0">
                <a:solidFill>
                  <a:schemeClr val="bg1"/>
                </a:solidFill>
                <a:latin typeface="Darker Grotesque SemiBold" pitchFamily="2" charset="0"/>
              </a:rPr>
              <a:t>			where, t = number of input bits at a time</a:t>
            </a:r>
          </a:p>
          <a:p>
            <a:r>
              <a:rPr lang="en-IN" sz="2400" dirty="0">
                <a:solidFill>
                  <a:schemeClr val="bg1"/>
                </a:solidFill>
                <a:latin typeface="Darker Grotesque SemiBold" pitchFamily="2" charset="0"/>
              </a:rPr>
              <a:t>   			            n = number of memory registers storing previous input bits</a:t>
            </a: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2. Registers: Memory elements used to store the previous input bits.</a:t>
            </a: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3. Code Rate(r) : The ratio of the number of input bits to the number of encoded bits.</a:t>
            </a: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4. Generator Matrix &amp; Octal Values : Each convolutional code is defined by a set of              </a:t>
            </a:r>
          </a:p>
          <a:p>
            <a:r>
              <a:rPr lang="en-IN" sz="2400" dirty="0">
                <a:solidFill>
                  <a:schemeClr val="bg1"/>
                </a:solidFill>
                <a:latin typeface="Darker Grotesque SemiBold" pitchFamily="2" charset="0"/>
              </a:rPr>
              <a:t>    generators represented in octal form. For e.g. With K</a:t>
            </a:r>
            <a:r>
              <a:rPr lang="en-IN" sz="2400" baseline="-25000" dirty="0">
                <a:solidFill>
                  <a:schemeClr val="bg1"/>
                </a:solidFill>
                <a:latin typeface="Darker Grotesque SemiBold" pitchFamily="2" charset="0"/>
              </a:rPr>
              <a:t>c </a:t>
            </a:r>
            <a:r>
              <a:rPr lang="en-IN" sz="2400" dirty="0">
                <a:solidFill>
                  <a:schemeClr val="bg1"/>
                </a:solidFill>
                <a:latin typeface="Darker Grotesque SemiBold" pitchFamily="2" charset="0"/>
              </a:rPr>
              <a:t>= 3 and r = ½.</a:t>
            </a:r>
          </a:p>
          <a:p>
            <a:r>
              <a:rPr lang="en-IN" sz="2400" dirty="0">
                <a:solidFill>
                  <a:schemeClr val="bg1"/>
                </a:solidFill>
                <a:latin typeface="Darker Grotesque SemiBold" pitchFamily="2" charset="0"/>
              </a:rPr>
              <a:t>		 g</a:t>
            </a:r>
            <a:r>
              <a:rPr lang="en-IN" sz="2400" baseline="-25000" dirty="0">
                <a:solidFill>
                  <a:schemeClr val="bg1"/>
                </a:solidFill>
                <a:latin typeface="Darker Grotesque SemiBold" pitchFamily="2" charset="0"/>
              </a:rPr>
              <a:t>1 </a:t>
            </a:r>
            <a:r>
              <a:rPr lang="en-IN" sz="2400" dirty="0">
                <a:solidFill>
                  <a:schemeClr val="bg1"/>
                </a:solidFill>
                <a:latin typeface="Darker Grotesque SemiBold" pitchFamily="2" charset="0"/>
              </a:rPr>
              <a:t>= 5</a:t>
            </a:r>
            <a:r>
              <a:rPr lang="en-IN" sz="2400" baseline="-25000" dirty="0">
                <a:solidFill>
                  <a:schemeClr val="bg1"/>
                </a:solidFill>
                <a:latin typeface="Darker Grotesque SemiBold" pitchFamily="2" charset="0"/>
              </a:rPr>
              <a:t> 8</a:t>
            </a:r>
            <a:r>
              <a:rPr lang="en-IN" sz="2400" dirty="0">
                <a:solidFill>
                  <a:schemeClr val="bg1"/>
                </a:solidFill>
                <a:latin typeface="Darker Grotesque SemiBold" pitchFamily="2" charset="0"/>
              </a:rPr>
              <a:t> = 101</a:t>
            </a:r>
            <a:r>
              <a:rPr lang="en-IN" sz="2400" baseline="-25000" dirty="0">
                <a:solidFill>
                  <a:schemeClr val="bg1"/>
                </a:solidFill>
                <a:latin typeface="Darker Grotesque SemiBold" pitchFamily="2" charset="0"/>
              </a:rPr>
              <a:t> 2</a:t>
            </a:r>
          </a:p>
          <a:p>
            <a:r>
              <a:rPr lang="en-IN" sz="2400" baseline="-25000" dirty="0">
                <a:solidFill>
                  <a:schemeClr val="bg1"/>
                </a:solidFill>
                <a:latin typeface="Darker Grotesque SemiBold" pitchFamily="2" charset="0"/>
              </a:rPr>
              <a:t>		  </a:t>
            </a:r>
            <a:r>
              <a:rPr lang="en-IN" sz="2400" dirty="0">
                <a:solidFill>
                  <a:schemeClr val="bg1"/>
                </a:solidFill>
                <a:latin typeface="Darker Grotesque SemiBold" pitchFamily="2" charset="0"/>
              </a:rPr>
              <a:t>g</a:t>
            </a:r>
            <a:r>
              <a:rPr lang="en-IN" sz="2400" baseline="-25000" dirty="0">
                <a:solidFill>
                  <a:schemeClr val="bg1"/>
                </a:solidFill>
                <a:latin typeface="Darker Grotesque SemiBold" pitchFamily="2" charset="0"/>
              </a:rPr>
              <a:t>2 </a:t>
            </a:r>
            <a:r>
              <a:rPr lang="en-IN" sz="2400" dirty="0">
                <a:solidFill>
                  <a:schemeClr val="bg1"/>
                </a:solidFill>
                <a:latin typeface="Darker Grotesque SemiBold" pitchFamily="2" charset="0"/>
              </a:rPr>
              <a:t>= 7</a:t>
            </a:r>
            <a:r>
              <a:rPr lang="en-IN" sz="2400" baseline="-25000" dirty="0">
                <a:solidFill>
                  <a:schemeClr val="bg1"/>
                </a:solidFill>
                <a:latin typeface="Darker Grotesque SemiBold" pitchFamily="2" charset="0"/>
              </a:rPr>
              <a:t> 8</a:t>
            </a:r>
            <a:r>
              <a:rPr lang="en-IN" sz="2400" dirty="0">
                <a:solidFill>
                  <a:schemeClr val="bg1"/>
                </a:solidFill>
                <a:latin typeface="Darker Grotesque SemiBold" pitchFamily="2" charset="0"/>
              </a:rPr>
              <a:t> = 111</a:t>
            </a:r>
            <a:r>
              <a:rPr lang="en-IN" sz="2400" baseline="-25000" dirty="0">
                <a:solidFill>
                  <a:schemeClr val="bg1"/>
                </a:solidFill>
                <a:latin typeface="Darker Grotesque SemiBold" pitchFamily="2" charset="0"/>
              </a:rPr>
              <a:t> 2</a:t>
            </a:r>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    These binary patterns determine how input and memory bits are combined to produce    </a:t>
            </a:r>
          </a:p>
          <a:p>
            <a:r>
              <a:rPr lang="en-IN" sz="2400" dirty="0">
                <a:solidFill>
                  <a:schemeClr val="bg1"/>
                </a:solidFill>
                <a:latin typeface="Darker Grotesque SemiBold" pitchFamily="2" charset="0"/>
              </a:rPr>
              <a:t>    encoded bits</a:t>
            </a:r>
          </a:p>
        </p:txBody>
      </p:sp>
      <p:sp>
        <p:nvSpPr>
          <p:cNvPr id="11" name="TextBox 10">
            <a:extLst>
              <a:ext uri="{FF2B5EF4-FFF2-40B4-BE49-F238E27FC236}">
                <a16:creationId xmlns:a16="http://schemas.microsoft.com/office/drawing/2014/main" id="{332AC37D-D538-2808-49C5-AD23354B6195}"/>
              </a:ext>
            </a:extLst>
          </p:cNvPr>
          <p:cNvSpPr txBox="1"/>
          <p:nvPr/>
        </p:nvSpPr>
        <p:spPr>
          <a:xfrm>
            <a:off x="233349" y="7516780"/>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Key Terms:</a:t>
            </a:r>
          </a:p>
        </p:txBody>
      </p:sp>
    </p:spTree>
    <p:extLst>
      <p:ext uri="{BB962C8B-B14F-4D97-AF65-F5344CB8AC3E}">
        <p14:creationId xmlns:p14="http://schemas.microsoft.com/office/powerpoint/2010/main" val="4076035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AD093-A461-CFAB-E8DD-826C95C96930}"/>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40B44E5C-EE18-9059-E18C-C342337EA6F5}"/>
              </a:ext>
            </a:extLst>
          </p:cNvPr>
          <p:cNvSpPr txBox="1"/>
          <p:nvPr/>
        </p:nvSpPr>
        <p:spPr>
          <a:xfrm>
            <a:off x="299484" y="407551"/>
            <a:ext cx="1022716"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Introduction</a:t>
            </a:r>
          </a:p>
        </p:txBody>
      </p:sp>
      <p:grpSp>
        <p:nvGrpSpPr>
          <p:cNvPr id="28" name="Group 27">
            <a:extLst>
              <a:ext uri="{FF2B5EF4-FFF2-40B4-BE49-F238E27FC236}">
                <a16:creationId xmlns:a16="http://schemas.microsoft.com/office/drawing/2014/main" id="{B13C3B5C-717F-09EB-76A2-E562B4E91691}"/>
              </a:ext>
            </a:extLst>
          </p:cNvPr>
          <p:cNvGrpSpPr/>
          <p:nvPr/>
        </p:nvGrpSpPr>
        <p:grpSpPr>
          <a:xfrm>
            <a:off x="291352" y="369986"/>
            <a:ext cx="11034582" cy="507586"/>
            <a:chOff x="299484" y="369986"/>
            <a:chExt cx="11644423" cy="507586"/>
          </a:xfrm>
        </p:grpSpPr>
        <p:cxnSp>
          <p:nvCxnSpPr>
            <p:cNvPr id="16" name="Straight Connector 15">
              <a:extLst>
                <a:ext uri="{FF2B5EF4-FFF2-40B4-BE49-F238E27FC236}">
                  <a16:creationId xmlns:a16="http://schemas.microsoft.com/office/drawing/2014/main" id="{E7860F0B-716A-596F-3502-729739F2C58D}"/>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problem">
              <a:extLst>
                <a:ext uri="{FF2B5EF4-FFF2-40B4-BE49-F238E27FC236}">
                  <a16:creationId xmlns:a16="http://schemas.microsoft.com/office/drawing/2014/main" id="{E83563D0-A0D5-ECCD-AE17-30A953D33019}"/>
                </a:ext>
              </a:extLst>
            </p:cNvPr>
            <p:cNvGrpSpPr/>
            <p:nvPr/>
          </p:nvGrpSpPr>
          <p:grpSpPr>
            <a:xfrm>
              <a:off x="5842207" y="369986"/>
              <a:ext cx="507586" cy="507586"/>
              <a:chOff x="2240169" y="4083721"/>
              <a:chExt cx="507586" cy="507586"/>
            </a:xfrm>
          </p:grpSpPr>
          <p:sp useBgFill="1">
            <p:nvSpPr>
              <p:cNvPr id="26" name="Oval 25">
                <a:extLst>
                  <a:ext uri="{FF2B5EF4-FFF2-40B4-BE49-F238E27FC236}">
                    <a16:creationId xmlns:a16="http://schemas.microsoft.com/office/drawing/2014/main" id="{82E122D1-241F-52A1-F885-62167EBC135F}"/>
                  </a:ext>
                </a:extLst>
              </p:cNvPr>
              <p:cNvSpPr/>
              <p:nvPr/>
            </p:nvSpPr>
            <p:spPr>
              <a:xfrm>
                <a:off x="2240169" y="4083721"/>
                <a:ext cx="507586" cy="507586"/>
              </a:xfrm>
              <a:prstGeom prst="ellipse">
                <a:avLst/>
              </a:prstGeom>
              <a:blipFill dpi="0" rotWithShape="0">
                <a:blip r:embed="rId2">
                  <a:lum/>
                </a:blip>
                <a:srcRect/>
                <a:stretch>
                  <a:fillRect l="-572363" t="-883139" r="-1729595" b="-367962"/>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41C05675-7459-A1BA-E58E-80C5B0CCD8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7962" y="4211514"/>
                <a:ext cx="252000" cy="252000"/>
              </a:xfrm>
              <a:prstGeom prst="rect">
                <a:avLst/>
              </a:prstGeom>
            </p:spPr>
          </p:pic>
        </p:grpSp>
      </p:grpSp>
      <p:sp>
        <p:nvSpPr>
          <p:cNvPr id="36" name="TextBox 35">
            <a:extLst>
              <a:ext uri="{FF2B5EF4-FFF2-40B4-BE49-F238E27FC236}">
                <a16:creationId xmlns:a16="http://schemas.microsoft.com/office/drawing/2014/main" id="{9D7B27EE-6F39-268D-435A-EB3918830A4A}"/>
              </a:ext>
            </a:extLst>
          </p:cNvPr>
          <p:cNvSpPr txBox="1"/>
          <p:nvPr/>
        </p:nvSpPr>
        <p:spPr>
          <a:xfrm>
            <a:off x="299484" y="1225689"/>
            <a:ext cx="11648676" cy="5632311"/>
          </a:xfrm>
          <a:prstGeom prst="rect">
            <a:avLst/>
          </a:prstGeom>
          <a:noFill/>
        </p:spPr>
        <p:txBody>
          <a:bodyPr wrap="square" rtlCol="0">
            <a:spAutoFit/>
          </a:bodyPr>
          <a:lstStyle/>
          <a:p>
            <a:r>
              <a:rPr lang="en-IN" sz="2400" dirty="0">
                <a:solidFill>
                  <a:schemeClr val="bg1"/>
                </a:solidFill>
                <a:latin typeface="Darker Grotesque SemiBold" pitchFamily="2" charset="0"/>
              </a:rPr>
              <a:t>1. Constraint Length (K</a:t>
            </a:r>
            <a:r>
              <a:rPr lang="en-IN" sz="2400" baseline="-25000" dirty="0">
                <a:solidFill>
                  <a:schemeClr val="bg1"/>
                </a:solidFill>
                <a:latin typeface="Darker Grotesque SemiBold" pitchFamily="2" charset="0"/>
              </a:rPr>
              <a:t>c</a:t>
            </a:r>
            <a:r>
              <a:rPr lang="en-IN" sz="2400" dirty="0">
                <a:solidFill>
                  <a:schemeClr val="bg1"/>
                </a:solidFill>
                <a:latin typeface="Darker Grotesque SemiBold" pitchFamily="2" charset="0"/>
              </a:rPr>
              <a:t>): The total number of bits that generates the output at any time.</a:t>
            </a:r>
          </a:p>
          <a:p>
            <a:r>
              <a:rPr lang="en-IN" sz="2400" dirty="0">
                <a:solidFill>
                  <a:schemeClr val="bg1"/>
                </a:solidFill>
                <a:latin typeface="Darker Grotesque SemiBold" pitchFamily="2" charset="0"/>
              </a:rPr>
              <a:t>	 	K</a:t>
            </a:r>
            <a:r>
              <a:rPr lang="en-IN" sz="2400" baseline="-25000" dirty="0">
                <a:solidFill>
                  <a:schemeClr val="bg1"/>
                </a:solidFill>
                <a:latin typeface="Darker Grotesque SemiBold" pitchFamily="2" charset="0"/>
              </a:rPr>
              <a:t>c </a:t>
            </a:r>
            <a:r>
              <a:rPr lang="en-IN" sz="2400" dirty="0">
                <a:solidFill>
                  <a:schemeClr val="bg1"/>
                </a:solidFill>
                <a:latin typeface="Darker Grotesque SemiBold" pitchFamily="2" charset="0"/>
              </a:rPr>
              <a:t>= t + n</a:t>
            </a:r>
          </a:p>
          <a:p>
            <a:r>
              <a:rPr lang="en-IN" sz="2400" dirty="0">
                <a:solidFill>
                  <a:schemeClr val="bg1"/>
                </a:solidFill>
                <a:latin typeface="Darker Grotesque SemiBold" pitchFamily="2" charset="0"/>
              </a:rPr>
              <a:t>			where, t = number of input bits at a time</a:t>
            </a:r>
          </a:p>
          <a:p>
            <a:r>
              <a:rPr lang="en-IN" sz="2400" dirty="0">
                <a:solidFill>
                  <a:schemeClr val="bg1"/>
                </a:solidFill>
                <a:latin typeface="Darker Grotesque SemiBold" pitchFamily="2" charset="0"/>
              </a:rPr>
              <a:t>   			            n = number of memory registers storing previous input bits</a:t>
            </a: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2. Registers: Memory elements used to store the previous input bits.</a:t>
            </a: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3. Code Rate(r) : The ratio of the number of input bits to the number of encoded bits.</a:t>
            </a:r>
          </a:p>
          <a:p>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4. Generator Matrix &amp; Octal Values : Each convolutional code is defined by a set of              </a:t>
            </a:r>
          </a:p>
          <a:p>
            <a:r>
              <a:rPr lang="en-IN" sz="2400" dirty="0">
                <a:solidFill>
                  <a:schemeClr val="bg1"/>
                </a:solidFill>
                <a:latin typeface="Darker Grotesque SemiBold" pitchFamily="2" charset="0"/>
              </a:rPr>
              <a:t>    generators represented in octal form. For e.g. With K</a:t>
            </a:r>
            <a:r>
              <a:rPr lang="en-IN" sz="2400" baseline="-25000" dirty="0">
                <a:solidFill>
                  <a:schemeClr val="bg1"/>
                </a:solidFill>
                <a:latin typeface="Darker Grotesque SemiBold" pitchFamily="2" charset="0"/>
              </a:rPr>
              <a:t>c </a:t>
            </a:r>
            <a:r>
              <a:rPr lang="en-IN" sz="2400" dirty="0">
                <a:solidFill>
                  <a:schemeClr val="bg1"/>
                </a:solidFill>
                <a:latin typeface="Darker Grotesque SemiBold" pitchFamily="2" charset="0"/>
              </a:rPr>
              <a:t>= 3 and r = ½.</a:t>
            </a:r>
          </a:p>
          <a:p>
            <a:r>
              <a:rPr lang="en-IN" sz="2400" dirty="0">
                <a:solidFill>
                  <a:schemeClr val="bg1"/>
                </a:solidFill>
                <a:latin typeface="Darker Grotesque SemiBold" pitchFamily="2" charset="0"/>
              </a:rPr>
              <a:t>		 g</a:t>
            </a:r>
            <a:r>
              <a:rPr lang="en-IN" sz="2400" baseline="-25000" dirty="0">
                <a:solidFill>
                  <a:schemeClr val="bg1"/>
                </a:solidFill>
                <a:latin typeface="Darker Grotesque SemiBold" pitchFamily="2" charset="0"/>
              </a:rPr>
              <a:t>1 </a:t>
            </a:r>
            <a:r>
              <a:rPr lang="en-IN" sz="2400" dirty="0">
                <a:solidFill>
                  <a:schemeClr val="bg1"/>
                </a:solidFill>
                <a:latin typeface="Darker Grotesque SemiBold" pitchFamily="2" charset="0"/>
              </a:rPr>
              <a:t>= 5</a:t>
            </a:r>
            <a:r>
              <a:rPr lang="en-IN" sz="2400" baseline="-25000" dirty="0">
                <a:solidFill>
                  <a:schemeClr val="bg1"/>
                </a:solidFill>
                <a:latin typeface="Darker Grotesque SemiBold" pitchFamily="2" charset="0"/>
              </a:rPr>
              <a:t> 8</a:t>
            </a:r>
            <a:r>
              <a:rPr lang="en-IN" sz="2400" dirty="0">
                <a:solidFill>
                  <a:schemeClr val="bg1"/>
                </a:solidFill>
                <a:latin typeface="Darker Grotesque SemiBold" pitchFamily="2" charset="0"/>
              </a:rPr>
              <a:t> = 101</a:t>
            </a:r>
            <a:r>
              <a:rPr lang="en-IN" sz="2400" baseline="-25000" dirty="0">
                <a:solidFill>
                  <a:schemeClr val="bg1"/>
                </a:solidFill>
                <a:latin typeface="Darker Grotesque SemiBold" pitchFamily="2" charset="0"/>
              </a:rPr>
              <a:t> 2</a:t>
            </a:r>
          </a:p>
          <a:p>
            <a:r>
              <a:rPr lang="en-IN" sz="2400" baseline="-25000" dirty="0">
                <a:solidFill>
                  <a:schemeClr val="bg1"/>
                </a:solidFill>
                <a:latin typeface="Darker Grotesque SemiBold" pitchFamily="2" charset="0"/>
              </a:rPr>
              <a:t>		  </a:t>
            </a:r>
            <a:r>
              <a:rPr lang="en-IN" sz="2400" dirty="0">
                <a:solidFill>
                  <a:schemeClr val="bg1"/>
                </a:solidFill>
                <a:latin typeface="Darker Grotesque SemiBold" pitchFamily="2" charset="0"/>
              </a:rPr>
              <a:t>g</a:t>
            </a:r>
            <a:r>
              <a:rPr lang="en-IN" sz="2400" baseline="-25000" dirty="0">
                <a:solidFill>
                  <a:schemeClr val="bg1"/>
                </a:solidFill>
                <a:latin typeface="Darker Grotesque SemiBold" pitchFamily="2" charset="0"/>
              </a:rPr>
              <a:t>2 </a:t>
            </a:r>
            <a:r>
              <a:rPr lang="en-IN" sz="2400" dirty="0">
                <a:solidFill>
                  <a:schemeClr val="bg1"/>
                </a:solidFill>
                <a:latin typeface="Darker Grotesque SemiBold" pitchFamily="2" charset="0"/>
              </a:rPr>
              <a:t>= 7</a:t>
            </a:r>
            <a:r>
              <a:rPr lang="en-IN" sz="2400" baseline="-25000" dirty="0">
                <a:solidFill>
                  <a:schemeClr val="bg1"/>
                </a:solidFill>
                <a:latin typeface="Darker Grotesque SemiBold" pitchFamily="2" charset="0"/>
              </a:rPr>
              <a:t> 8</a:t>
            </a:r>
            <a:r>
              <a:rPr lang="en-IN" sz="2400" dirty="0">
                <a:solidFill>
                  <a:schemeClr val="bg1"/>
                </a:solidFill>
                <a:latin typeface="Darker Grotesque SemiBold" pitchFamily="2" charset="0"/>
              </a:rPr>
              <a:t> = 111</a:t>
            </a:r>
            <a:r>
              <a:rPr lang="en-IN" sz="2400" baseline="-25000" dirty="0">
                <a:solidFill>
                  <a:schemeClr val="bg1"/>
                </a:solidFill>
                <a:latin typeface="Darker Grotesque SemiBold" pitchFamily="2" charset="0"/>
              </a:rPr>
              <a:t> 2</a:t>
            </a:r>
            <a:endParaRPr lang="en-IN" sz="2400" dirty="0">
              <a:solidFill>
                <a:schemeClr val="bg1"/>
              </a:solidFill>
              <a:latin typeface="Darker Grotesque SemiBold" pitchFamily="2" charset="0"/>
            </a:endParaRPr>
          </a:p>
          <a:p>
            <a:r>
              <a:rPr lang="en-IN" sz="2400" dirty="0">
                <a:solidFill>
                  <a:schemeClr val="bg1"/>
                </a:solidFill>
                <a:latin typeface="Darker Grotesque SemiBold" pitchFamily="2" charset="0"/>
              </a:rPr>
              <a:t>    These binary patterns determine how input and memory bits are combined to produce    </a:t>
            </a:r>
          </a:p>
          <a:p>
            <a:r>
              <a:rPr lang="en-IN" sz="2400" dirty="0">
                <a:solidFill>
                  <a:schemeClr val="bg1"/>
                </a:solidFill>
                <a:latin typeface="Darker Grotesque SemiBold" pitchFamily="2" charset="0"/>
              </a:rPr>
              <a:t>    encoded bits</a:t>
            </a:r>
          </a:p>
        </p:txBody>
      </p:sp>
      <p:sp>
        <p:nvSpPr>
          <p:cNvPr id="2" name="TextBox 1">
            <a:extLst>
              <a:ext uri="{FF2B5EF4-FFF2-40B4-BE49-F238E27FC236}">
                <a16:creationId xmlns:a16="http://schemas.microsoft.com/office/drawing/2014/main" id="{0A249C2C-43EE-C2E6-B08F-9A1731A6C74A}"/>
              </a:ext>
            </a:extLst>
          </p:cNvPr>
          <p:cNvSpPr txBox="1"/>
          <p:nvPr/>
        </p:nvSpPr>
        <p:spPr>
          <a:xfrm>
            <a:off x="299484" y="1010902"/>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Key Terms:</a:t>
            </a:r>
          </a:p>
        </p:txBody>
      </p:sp>
    </p:spTree>
    <p:extLst>
      <p:ext uri="{BB962C8B-B14F-4D97-AF65-F5344CB8AC3E}">
        <p14:creationId xmlns:p14="http://schemas.microsoft.com/office/powerpoint/2010/main" val="2497628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1643111" y="2155061"/>
            <a:ext cx="88730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9500" kern="0" dirty="0">
                <a:solidFill>
                  <a:prstClr val="white"/>
                </a:solidFill>
                <a:latin typeface="Darker Grotesque" pitchFamily="2" charset="0"/>
              </a:rPr>
              <a:t>Process</a:t>
            </a:r>
            <a:endParaRPr kumimoji="0" lang="en-US" sz="19500" b="0" i="0" u="none" strike="noStrike" kern="0" cap="none" spc="0" normalizeH="0" baseline="0" noProof="0" dirty="0">
              <a:ln>
                <a:noFill/>
              </a:ln>
              <a:solidFill>
                <a:prstClr val="white"/>
              </a:solidFill>
              <a:effectLst/>
              <a:uLnTx/>
              <a:uFillTx/>
              <a:latin typeface="Darker Grotesque" pitchFamily="2" charset="0"/>
            </a:endParaRPr>
          </a:p>
        </p:txBody>
      </p:sp>
      <p:grpSp>
        <p:nvGrpSpPr>
          <p:cNvPr id="42" name="Group 41">
            <a:extLst>
              <a:ext uri="{FF2B5EF4-FFF2-40B4-BE49-F238E27FC236}">
                <a16:creationId xmlns:a16="http://schemas.microsoft.com/office/drawing/2014/main" id="{06019A19-7A0D-9C31-0312-EC435D66936F}"/>
              </a:ext>
            </a:extLst>
          </p:cNvPr>
          <p:cNvGrpSpPr/>
          <p:nvPr/>
        </p:nvGrpSpPr>
        <p:grpSpPr>
          <a:xfrm>
            <a:off x="257432" y="6858000"/>
            <a:ext cx="11644423" cy="4661995"/>
            <a:chOff x="299484" y="369986"/>
            <a:chExt cx="11644423" cy="4661995"/>
          </a:xfrm>
        </p:grpSpPr>
        <p:cxnSp>
          <p:nvCxnSpPr>
            <p:cNvPr id="43" name="Straight Connector 42">
              <a:extLst>
                <a:ext uri="{FF2B5EF4-FFF2-40B4-BE49-F238E27FC236}">
                  <a16:creationId xmlns:a16="http://schemas.microsoft.com/office/drawing/2014/main" id="{17EE9B76-B221-4ADA-5111-F0F7A54A5367}"/>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44" name="!!model">
              <a:extLst>
                <a:ext uri="{FF2B5EF4-FFF2-40B4-BE49-F238E27FC236}">
                  <a16:creationId xmlns:a16="http://schemas.microsoft.com/office/drawing/2014/main" id="{1F488102-0AEB-8067-FE71-AB8FC4087994}"/>
                </a:ext>
              </a:extLst>
            </p:cNvPr>
            <p:cNvGrpSpPr/>
            <p:nvPr/>
          </p:nvGrpSpPr>
          <p:grpSpPr>
            <a:xfrm>
              <a:off x="5847279" y="369986"/>
              <a:ext cx="507586" cy="507586"/>
              <a:chOff x="5837857" y="1868829"/>
              <a:chExt cx="507586" cy="507586"/>
            </a:xfrm>
          </p:grpSpPr>
          <p:sp useBgFill="1">
            <p:nvSpPr>
              <p:cNvPr id="66" name="Oval 65">
                <a:extLst>
                  <a:ext uri="{FF2B5EF4-FFF2-40B4-BE49-F238E27FC236}">
                    <a16:creationId xmlns:a16="http://schemas.microsoft.com/office/drawing/2014/main" id="{885FF5C1-DB05-E667-E0BC-B1613E7944B3}"/>
                  </a:ext>
                </a:extLst>
              </p:cNvPr>
              <p:cNvSpPr/>
              <p:nvPr/>
            </p:nvSpPr>
            <p:spPr>
              <a:xfrm>
                <a:off x="5837857"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67" name="Graphic 66">
                <a:extLst>
                  <a:ext uri="{FF2B5EF4-FFF2-40B4-BE49-F238E27FC236}">
                    <a16:creationId xmlns:a16="http://schemas.microsoft.com/office/drawing/2014/main" id="{43A550A8-E3DE-F937-E847-0A47690F4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grpSp>
          <p:nvGrpSpPr>
            <p:cNvPr id="45" name="Group 44">
              <a:extLst>
                <a:ext uri="{FF2B5EF4-FFF2-40B4-BE49-F238E27FC236}">
                  <a16:creationId xmlns:a16="http://schemas.microsoft.com/office/drawing/2014/main" id="{B254FD70-2021-5A9C-8234-211823D9135D}"/>
                </a:ext>
              </a:extLst>
            </p:cNvPr>
            <p:cNvGrpSpPr/>
            <p:nvPr/>
          </p:nvGrpSpPr>
          <p:grpSpPr>
            <a:xfrm>
              <a:off x="1244818" y="2519320"/>
              <a:ext cx="9702364" cy="1969226"/>
              <a:chOff x="2275463" y="3116962"/>
              <a:chExt cx="7628344" cy="1548276"/>
            </a:xfrm>
          </p:grpSpPr>
          <p:sp>
            <p:nvSpPr>
              <p:cNvPr id="51" name="Oval 50">
                <a:extLst>
                  <a:ext uri="{FF2B5EF4-FFF2-40B4-BE49-F238E27FC236}">
                    <a16:creationId xmlns:a16="http://schemas.microsoft.com/office/drawing/2014/main" id="{EEA6A784-9A12-2493-8AE2-B81708A52241}"/>
                  </a:ext>
                </a:extLst>
              </p:cNvPr>
              <p:cNvSpPr/>
              <p:nvPr/>
            </p:nvSpPr>
            <p:spPr>
              <a:xfrm>
                <a:off x="3788520"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D237558F-EC3B-403E-B743-19CD5C97C035}"/>
                  </a:ext>
                </a:extLst>
              </p:cNvPr>
              <p:cNvSpPr/>
              <p:nvPr/>
            </p:nvSpPr>
            <p:spPr>
              <a:xfrm>
                <a:off x="5331213"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50E70043-E524-A67F-3294-263A558E76BF}"/>
                  </a:ext>
                </a:extLst>
              </p:cNvPr>
              <p:cNvSpPr/>
              <p:nvPr/>
            </p:nvSpPr>
            <p:spPr>
              <a:xfrm>
                <a:off x="6854167"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04EAD1BE-C286-64AA-C8CC-4F6CB1781069}"/>
                  </a:ext>
                </a:extLst>
              </p:cNvPr>
              <p:cNvSpPr/>
              <p:nvPr/>
            </p:nvSpPr>
            <p:spPr>
              <a:xfrm>
                <a:off x="8378987"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3438501E-5864-7FC1-3B71-7300EBA4480C}"/>
                  </a:ext>
                </a:extLst>
              </p:cNvPr>
              <p:cNvSpPr/>
              <p:nvPr/>
            </p:nvSpPr>
            <p:spPr>
              <a:xfrm>
                <a:off x="5613749"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dirty="0">
                    <a:solidFill>
                      <a:srgbClr val="484525">
                        <a:alpha val="60000"/>
                      </a:srgbClr>
                    </a:solidFill>
                    <a:latin typeface="Playfair Display" pitchFamily="2" charset="0"/>
                  </a:rPr>
                  <a:t>3</a:t>
                </a:r>
                <a:endParaRPr lang="en-GB" sz="6000" i="1" dirty="0">
                  <a:solidFill>
                    <a:srgbClr val="484525">
                      <a:alpha val="60000"/>
                    </a:srgbClr>
                  </a:solidFill>
                  <a:latin typeface="Playfair Display" pitchFamily="2" charset="0"/>
                </a:endParaRPr>
              </a:p>
            </p:txBody>
          </p:sp>
          <p:sp>
            <p:nvSpPr>
              <p:cNvPr id="56" name="Oval 55">
                <a:extLst>
                  <a:ext uri="{FF2B5EF4-FFF2-40B4-BE49-F238E27FC236}">
                    <a16:creationId xmlns:a16="http://schemas.microsoft.com/office/drawing/2014/main" id="{E9F610D3-EE0F-B36C-600E-387DAABB5769}"/>
                  </a:ext>
                </a:extLst>
              </p:cNvPr>
              <p:cNvSpPr/>
              <p:nvPr/>
            </p:nvSpPr>
            <p:spPr>
              <a:xfrm>
                <a:off x="7142813"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a:solidFill>
                      <a:srgbClr val="484525">
                        <a:alpha val="60000"/>
                      </a:srgbClr>
                    </a:solidFill>
                    <a:latin typeface="Playfair Display" pitchFamily="2" charset="0"/>
                  </a:rPr>
                  <a:t>4</a:t>
                </a:r>
                <a:endParaRPr lang="en-GB" sz="6000" i="1" dirty="0">
                  <a:solidFill>
                    <a:srgbClr val="484525">
                      <a:alpha val="60000"/>
                    </a:srgbClr>
                  </a:solidFill>
                  <a:latin typeface="Playfair Display" pitchFamily="2" charset="0"/>
                </a:endParaRPr>
              </a:p>
            </p:txBody>
          </p:sp>
          <p:sp>
            <p:nvSpPr>
              <p:cNvPr id="57" name="Oval 56">
                <a:extLst>
                  <a:ext uri="{FF2B5EF4-FFF2-40B4-BE49-F238E27FC236}">
                    <a16:creationId xmlns:a16="http://schemas.microsoft.com/office/drawing/2014/main" id="{15EE5365-4CE9-92B3-FB72-8F9266BAD10B}"/>
                  </a:ext>
                </a:extLst>
              </p:cNvPr>
              <p:cNvSpPr/>
              <p:nvPr/>
            </p:nvSpPr>
            <p:spPr>
              <a:xfrm>
                <a:off x="8671876"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a:solidFill>
                      <a:srgbClr val="484525">
                        <a:alpha val="60000"/>
                      </a:srgbClr>
                    </a:solidFill>
                    <a:latin typeface="Playfair Display" pitchFamily="2" charset="0"/>
                  </a:rPr>
                  <a:t>5</a:t>
                </a:r>
                <a:endParaRPr lang="en-GB" sz="6000" i="1" dirty="0">
                  <a:solidFill>
                    <a:srgbClr val="484525">
                      <a:alpha val="60000"/>
                    </a:srgbClr>
                  </a:solidFill>
                  <a:latin typeface="Playfair Display" pitchFamily="2" charset="0"/>
                </a:endParaRPr>
              </a:p>
            </p:txBody>
          </p:sp>
          <p:sp>
            <p:nvSpPr>
              <p:cNvPr id="58" name="Oval 57">
                <a:extLst>
                  <a:ext uri="{FF2B5EF4-FFF2-40B4-BE49-F238E27FC236}">
                    <a16:creationId xmlns:a16="http://schemas.microsoft.com/office/drawing/2014/main" id="{45BD425D-3FBF-E72D-3AB1-903FAC4F3D9C}"/>
                  </a:ext>
                </a:extLst>
              </p:cNvPr>
              <p:cNvSpPr/>
              <p:nvPr/>
            </p:nvSpPr>
            <p:spPr>
              <a:xfrm>
                <a:off x="2275463"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C3958040-4E1B-D2BF-7526-FC26594DA060}"/>
                  </a:ext>
                </a:extLst>
              </p:cNvPr>
              <p:cNvSpPr/>
              <p:nvPr/>
            </p:nvSpPr>
            <p:spPr>
              <a:xfrm>
                <a:off x="4084685"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dirty="0">
                    <a:solidFill>
                      <a:srgbClr val="484525">
                        <a:alpha val="60000"/>
                      </a:srgbClr>
                    </a:solidFill>
                    <a:latin typeface="Playfair Display" pitchFamily="2" charset="0"/>
                  </a:rPr>
                  <a:t>2</a:t>
                </a:r>
                <a:endParaRPr lang="en-GB" sz="6000" i="1" dirty="0">
                  <a:solidFill>
                    <a:srgbClr val="484525">
                      <a:alpha val="60000"/>
                    </a:srgbClr>
                  </a:solidFill>
                  <a:latin typeface="Playfair Display" pitchFamily="2" charset="0"/>
                </a:endParaRPr>
              </a:p>
            </p:txBody>
          </p:sp>
          <p:sp>
            <p:nvSpPr>
              <p:cNvPr id="60" name="Oval 59">
                <a:extLst>
                  <a:ext uri="{FF2B5EF4-FFF2-40B4-BE49-F238E27FC236}">
                    <a16:creationId xmlns:a16="http://schemas.microsoft.com/office/drawing/2014/main" id="{B1253B4E-2F4C-CCDE-B94E-EF55D2A83A45}"/>
                  </a:ext>
                </a:extLst>
              </p:cNvPr>
              <p:cNvSpPr/>
              <p:nvPr/>
            </p:nvSpPr>
            <p:spPr>
              <a:xfrm>
                <a:off x="2555621"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16000" rtlCol="0" anchor="ctr"/>
              <a:lstStyle/>
              <a:p>
                <a:pPr algn="ctr"/>
                <a:r>
                  <a:rPr lang="en-US" sz="6000" i="1" dirty="0">
                    <a:solidFill>
                      <a:srgbClr val="484525">
                        <a:alpha val="60000"/>
                      </a:srgbClr>
                    </a:solidFill>
                    <a:latin typeface="Playfair Display" pitchFamily="2" charset="0"/>
                  </a:rPr>
                  <a:t>1</a:t>
                </a:r>
                <a:endParaRPr lang="en-GB" sz="6000" i="1" dirty="0">
                  <a:solidFill>
                    <a:srgbClr val="484525">
                      <a:alpha val="60000"/>
                    </a:srgbClr>
                  </a:solidFill>
                  <a:latin typeface="Playfair Display" pitchFamily="2" charset="0"/>
                </a:endParaRPr>
              </a:p>
            </p:txBody>
          </p:sp>
          <p:sp>
            <p:nvSpPr>
              <p:cNvPr id="61" name="Arc 60">
                <a:extLst>
                  <a:ext uri="{FF2B5EF4-FFF2-40B4-BE49-F238E27FC236}">
                    <a16:creationId xmlns:a16="http://schemas.microsoft.com/office/drawing/2014/main" id="{08A1FE8A-44C6-9135-C67A-6D858E747083}"/>
                  </a:ext>
                </a:extLst>
              </p:cNvPr>
              <p:cNvSpPr>
                <a:spLocks noChangeAspect="1"/>
              </p:cNvSpPr>
              <p:nvPr/>
            </p:nvSpPr>
            <p:spPr>
              <a:xfrm>
                <a:off x="2275463" y="3138838"/>
                <a:ext cx="1526400" cy="1526400"/>
              </a:xfrm>
              <a:prstGeom prst="arc">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Arc 61">
                <a:extLst>
                  <a:ext uri="{FF2B5EF4-FFF2-40B4-BE49-F238E27FC236}">
                    <a16:creationId xmlns:a16="http://schemas.microsoft.com/office/drawing/2014/main" id="{8BB81054-79F6-CE1C-41BA-6367600F8954}"/>
                  </a:ext>
                </a:extLst>
              </p:cNvPr>
              <p:cNvSpPr>
                <a:spLocks noChangeAspect="1"/>
              </p:cNvSpPr>
              <p:nvPr/>
            </p:nvSpPr>
            <p:spPr>
              <a:xfrm rot="10800000">
                <a:off x="3801347" y="3116962"/>
                <a:ext cx="1526400" cy="1526400"/>
              </a:xfrm>
              <a:prstGeom prst="arc">
                <a:avLst>
                  <a:gd name="adj1" fmla="val 10863752"/>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6180A"/>
                  </a:solidFill>
                  <a:latin typeface="+mj-lt"/>
                </a:endParaRPr>
              </a:p>
            </p:txBody>
          </p:sp>
          <p:sp>
            <p:nvSpPr>
              <p:cNvPr id="63" name="Arc 62">
                <a:extLst>
                  <a:ext uri="{FF2B5EF4-FFF2-40B4-BE49-F238E27FC236}">
                    <a16:creationId xmlns:a16="http://schemas.microsoft.com/office/drawing/2014/main" id="{247F8BFB-6F54-D1F3-E56F-9B7A5FE23AD9}"/>
                  </a:ext>
                </a:extLst>
              </p:cNvPr>
              <p:cNvSpPr>
                <a:spLocks noChangeAspect="1"/>
              </p:cNvSpPr>
              <p:nvPr/>
            </p:nvSpPr>
            <p:spPr>
              <a:xfrm flipH="1">
                <a:off x="5325112" y="3138838"/>
                <a:ext cx="1526400" cy="1526400"/>
              </a:xfrm>
              <a:prstGeom prst="arc">
                <a:avLst>
                  <a:gd name="adj1" fmla="val 10772675"/>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Arc 63">
                <a:extLst>
                  <a:ext uri="{FF2B5EF4-FFF2-40B4-BE49-F238E27FC236}">
                    <a16:creationId xmlns:a16="http://schemas.microsoft.com/office/drawing/2014/main" id="{6141FA27-32E5-E521-6A92-E7A700C9E72C}"/>
                  </a:ext>
                </a:extLst>
              </p:cNvPr>
              <p:cNvSpPr>
                <a:spLocks noChangeAspect="1"/>
              </p:cNvSpPr>
              <p:nvPr/>
            </p:nvSpPr>
            <p:spPr>
              <a:xfrm rot="10800000">
                <a:off x="6849707" y="3137256"/>
                <a:ext cx="1526400" cy="1526400"/>
              </a:xfrm>
              <a:prstGeom prst="arc">
                <a:avLst>
                  <a:gd name="adj1" fmla="val 10773181"/>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Arc 64">
                <a:extLst>
                  <a:ext uri="{FF2B5EF4-FFF2-40B4-BE49-F238E27FC236}">
                    <a16:creationId xmlns:a16="http://schemas.microsoft.com/office/drawing/2014/main" id="{83FCD424-B3BF-10C3-8808-DB6669EDB877}"/>
                  </a:ext>
                </a:extLst>
              </p:cNvPr>
              <p:cNvSpPr>
                <a:spLocks noChangeAspect="1"/>
              </p:cNvSpPr>
              <p:nvPr/>
            </p:nvSpPr>
            <p:spPr>
              <a:xfrm flipH="1">
                <a:off x="8375712" y="3138838"/>
                <a:ext cx="1526400" cy="1526400"/>
              </a:xfrm>
              <a:prstGeom prst="arc">
                <a:avLst>
                  <a:gd name="adj1" fmla="val 16160514"/>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6" name="TextBox 45">
              <a:extLst>
                <a:ext uri="{FF2B5EF4-FFF2-40B4-BE49-F238E27FC236}">
                  <a16:creationId xmlns:a16="http://schemas.microsoft.com/office/drawing/2014/main" id="{8162704A-BCDC-FE3E-3330-E1E12256899F}"/>
                </a:ext>
              </a:extLst>
            </p:cNvPr>
            <p:cNvSpPr txBox="1"/>
            <p:nvPr/>
          </p:nvSpPr>
          <p:spPr>
            <a:xfrm>
              <a:off x="1422316" y="4785760"/>
              <a:ext cx="1670659"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US" b="1" dirty="0">
                  <a:solidFill>
                    <a:prstClr val="white">
                      <a:alpha val="50000"/>
                    </a:prstClr>
                  </a:solidFill>
                </a:rPr>
                <a:t>Encoding</a:t>
              </a:r>
              <a:r>
                <a:rPr lang="en-US" dirty="0">
                  <a:solidFill>
                    <a:prstClr val="white">
                      <a:alpha val="50000"/>
                    </a:prstClr>
                  </a:solidFill>
                </a:rPr>
                <a:t> </a:t>
              </a:r>
            </a:p>
          </p:txBody>
        </p:sp>
        <p:sp>
          <p:nvSpPr>
            <p:cNvPr id="47" name="TextBox 46">
              <a:extLst>
                <a:ext uri="{FF2B5EF4-FFF2-40B4-BE49-F238E27FC236}">
                  <a16:creationId xmlns:a16="http://schemas.microsoft.com/office/drawing/2014/main" id="{2115D00D-DA58-C05D-BF8B-B957C7BBE1FC}"/>
                </a:ext>
              </a:extLst>
            </p:cNvPr>
            <p:cNvSpPr txBox="1"/>
            <p:nvPr/>
          </p:nvSpPr>
          <p:spPr>
            <a:xfrm>
              <a:off x="3320936" y="4785760"/>
              <a:ext cx="1670659"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US" b="1" dirty="0">
                  <a:solidFill>
                    <a:prstClr val="white">
                      <a:alpha val="50000"/>
                    </a:prstClr>
                  </a:solidFill>
                </a:rPr>
                <a:t>BPSK Modulation</a:t>
              </a:r>
            </a:p>
          </p:txBody>
        </p:sp>
        <p:sp>
          <p:nvSpPr>
            <p:cNvPr id="48" name="TextBox 47">
              <a:extLst>
                <a:ext uri="{FF2B5EF4-FFF2-40B4-BE49-F238E27FC236}">
                  <a16:creationId xmlns:a16="http://schemas.microsoft.com/office/drawing/2014/main" id="{B5C572C6-87CC-1600-52A8-769CC0789476}"/>
                </a:ext>
              </a:extLst>
            </p:cNvPr>
            <p:cNvSpPr txBox="1"/>
            <p:nvPr/>
          </p:nvSpPr>
          <p:spPr>
            <a:xfrm>
              <a:off x="5286365" y="4785760"/>
              <a:ext cx="1670659"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US" b="1" dirty="0">
                  <a:solidFill>
                    <a:prstClr val="white">
                      <a:alpha val="50000"/>
                    </a:prstClr>
                  </a:solidFill>
                </a:rPr>
                <a:t>AWGN Noise Adding</a:t>
              </a:r>
            </a:p>
          </p:txBody>
        </p:sp>
        <p:sp>
          <p:nvSpPr>
            <p:cNvPr id="49" name="TextBox 48">
              <a:extLst>
                <a:ext uri="{FF2B5EF4-FFF2-40B4-BE49-F238E27FC236}">
                  <a16:creationId xmlns:a16="http://schemas.microsoft.com/office/drawing/2014/main" id="{1EE0E48B-B6A0-CABC-7B0A-C9D3298AC1A4}"/>
                </a:ext>
              </a:extLst>
            </p:cNvPr>
            <p:cNvSpPr txBox="1"/>
            <p:nvPr/>
          </p:nvSpPr>
          <p:spPr>
            <a:xfrm>
              <a:off x="7213558" y="4785760"/>
              <a:ext cx="1670659"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US" b="1" dirty="0">
                  <a:solidFill>
                    <a:prstClr val="white">
                      <a:alpha val="50000"/>
                    </a:prstClr>
                  </a:solidFill>
                </a:rPr>
                <a:t>Demodulation</a:t>
              </a:r>
            </a:p>
          </p:txBody>
        </p:sp>
        <p:sp>
          <p:nvSpPr>
            <p:cNvPr id="50" name="TextBox 49">
              <a:extLst>
                <a:ext uri="{FF2B5EF4-FFF2-40B4-BE49-F238E27FC236}">
                  <a16:creationId xmlns:a16="http://schemas.microsoft.com/office/drawing/2014/main" id="{BDF986C0-C8F6-AF97-9D30-4E6C5C513F9B}"/>
                </a:ext>
              </a:extLst>
            </p:cNvPr>
            <p:cNvSpPr txBox="1"/>
            <p:nvPr/>
          </p:nvSpPr>
          <p:spPr>
            <a:xfrm>
              <a:off x="9158347" y="4785760"/>
              <a:ext cx="1670659"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US" b="1" dirty="0">
                  <a:solidFill>
                    <a:prstClr val="white">
                      <a:alpha val="50000"/>
                    </a:prstClr>
                  </a:solidFill>
                </a:rPr>
                <a:t>Decoding</a:t>
              </a:r>
            </a:p>
          </p:txBody>
        </p:sp>
      </p:grpSp>
    </p:spTree>
    <p:extLst>
      <p:ext uri="{BB962C8B-B14F-4D97-AF65-F5344CB8AC3E}">
        <p14:creationId xmlns:p14="http://schemas.microsoft.com/office/powerpoint/2010/main" val="221201009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22468-DC17-89A8-6DC0-C4D760E9764F}"/>
              </a:ext>
            </a:extLst>
          </p:cNvPr>
          <p:cNvSpPr txBox="1"/>
          <p:nvPr/>
        </p:nvSpPr>
        <p:spPr>
          <a:xfrm>
            <a:off x="299484" y="407551"/>
            <a:ext cx="670055" cy="185115"/>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Process</a:t>
            </a:r>
          </a:p>
        </p:txBody>
      </p:sp>
      <p:grpSp>
        <p:nvGrpSpPr>
          <p:cNvPr id="45" name="Group 44">
            <a:extLst>
              <a:ext uri="{FF2B5EF4-FFF2-40B4-BE49-F238E27FC236}">
                <a16:creationId xmlns:a16="http://schemas.microsoft.com/office/drawing/2014/main" id="{8868C9F5-EA26-9CED-D1BA-0386C3A858E1}"/>
              </a:ext>
            </a:extLst>
          </p:cNvPr>
          <p:cNvGrpSpPr/>
          <p:nvPr/>
        </p:nvGrpSpPr>
        <p:grpSpPr>
          <a:xfrm>
            <a:off x="299484" y="369986"/>
            <a:ext cx="11644423" cy="4661995"/>
            <a:chOff x="299484" y="369986"/>
            <a:chExt cx="11644423" cy="4661995"/>
          </a:xfrm>
        </p:grpSpPr>
        <p:cxnSp>
          <p:nvCxnSpPr>
            <p:cNvPr id="10" name="Straight Connector 9">
              <a:extLst>
                <a:ext uri="{FF2B5EF4-FFF2-40B4-BE49-F238E27FC236}">
                  <a16:creationId xmlns:a16="http://schemas.microsoft.com/office/drawing/2014/main" id="{F6C10F56-A273-C32F-0F55-F8DAD118B94A}"/>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F51B1873-4223-1D99-F908-62B7BB4F14F7}"/>
                </a:ext>
              </a:extLst>
            </p:cNvPr>
            <p:cNvGrpSpPr/>
            <p:nvPr/>
          </p:nvGrpSpPr>
          <p:grpSpPr>
            <a:xfrm>
              <a:off x="5847279" y="369986"/>
              <a:ext cx="507586" cy="507586"/>
              <a:chOff x="5837857" y="1868829"/>
              <a:chExt cx="507586" cy="507586"/>
            </a:xfrm>
          </p:grpSpPr>
          <p:sp useBgFill="1">
            <p:nvSpPr>
              <p:cNvPr id="26" name="Oval 25">
                <a:extLst>
                  <a:ext uri="{FF2B5EF4-FFF2-40B4-BE49-F238E27FC236}">
                    <a16:creationId xmlns:a16="http://schemas.microsoft.com/office/drawing/2014/main" id="{DDCEEB63-FD54-930B-5BB2-ED1F246A5617}"/>
                  </a:ext>
                </a:extLst>
              </p:cNvPr>
              <p:cNvSpPr/>
              <p:nvPr/>
            </p:nvSpPr>
            <p:spPr>
              <a:xfrm>
                <a:off x="5837857" y="1868829"/>
                <a:ext cx="507586" cy="507586"/>
              </a:xfrm>
              <a:prstGeom prst="ellipse">
                <a:avLst/>
              </a:prstGeom>
              <a:blipFill dpi="0" rotWithShape="0">
                <a:blip r:embed="rId2">
                  <a:lum/>
                </a:blip>
                <a:srcRect/>
                <a:stretch>
                  <a:fillRect l="-1150979" t="-367961" r="-1150979"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D6D85D96-DFC0-A226-E885-3CBE48B720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grpSp>
          <p:nvGrpSpPr>
            <p:cNvPr id="20" name="Group 19">
              <a:extLst>
                <a:ext uri="{FF2B5EF4-FFF2-40B4-BE49-F238E27FC236}">
                  <a16:creationId xmlns:a16="http://schemas.microsoft.com/office/drawing/2014/main" id="{01843788-097F-0E0B-DC10-5666B7ECA5E8}"/>
                </a:ext>
              </a:extLst>
            </p:cNvPr>
            <p:cNvGrpSpPr/>
            <p:nvPr/>
          </p:nvGrpSpPr>
          <p:grpSpPr>
            <a:xfrm>
              <a:off x="1244818" y="2519320"/>
              <a:ext cx="9702364" cy="1969226"/>
              <a:chOff x="2275463" y="3116962"/>
              <a:chExt cx="7628344" cy="1548276"/>
            </a:xfrm>
          </p:grpSpPr>
          <p:sp>
            <p:nvSpPr>
              <p:cNvPr id="3" name="Oval 2">
                <a:extLst>
                  <a:ext uri="{FF2B5EF4-FFF2-40B4-BE49-F238E27FC236}">
                    <a16:creationId xmlns:a16="http://schemas.microsoft.com/office/drawing/2014/main" id="{ADCC6C45-A1BC-7B9D-5408-3DA3C2C40F22}"/>
                  </a:ext>
                </a:extLst>
              </p:cNvPr>
              <p:cNvSpPr/>
              <p:nvPr/>
            </p:nvSpPr>
            <p:spPr>
              <a:xfrm>
                <a:off x="3788520"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5B03A399-F956-52FB-C8F7-04F46847C188}"/>
                  </a:ext>
                </a:extLst>
              </p:cNvPr>
              <p:cNvSpPr/>
              <p:nvPr/>
            </p:nvSpPr>
            <p:spPr>
              <a:xfrm>
                <a:off x="5331213"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43EC17BB-23DF-47AF-A2A3-8C3616B04D33}"/>
                  </a:ext>
                </a:extLst>
              </p:cNvPr>
              <p:cNvSpPr/>
              <p:nvPr/>
            </p:nvSpPr>
            <p:spPr>
              <a:xfrm>
                <a:off x="6854167"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D8DDB52A-6BC9-CAE1-5269-203EB4E65DD9}"/>
                  </a:ext>
                </a:extLst>
              </p:cNvPr>
              <p:cNvSpPr/>
              <p:nvPr/>
            </p:nvSpPr>
            <p:spPr>
              <a:xfrm>
                <a:off x="8378987"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ADA99FFC-484F-9BE2-8938-C8EFDACE4E97}"/>
                  </a:ext>
                </a:extLst>
              </p:cNvPr>
              <p:cNvSpPr/>
              <p:nvPr/>
            </p:nvSpPr>
            <p:spPr>
              <a:xfrm>
                <a:off x="5613749"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dirty="0">
                    <a:solidFill>
                      <a:srgbClr val="484525">
                        <a:alpha val="60000"/>
                      </a:srgbClr>
                    </a:solidFill>
                    <a:latin typeface="Playfair Display" pitchFamily="2" charset="0"/>
                  </a:rPr>
                  <a:t>3</a:t>
                </a:r>
                <a:endParaRPr lang="en-GB" sz="6000" i="1" dirty="0">
                  <a:solidFill>
                    <a:srgbClr val="484525">
                      <a:alpha val="60000"/>
                    </a:srgbClr>
                  </a:solidFill>
                  <a:latin typeface="Playfair Display" pitchFamily="2" charset="0"/>
                </a:endParaRPr>
              </a:p>
            </p:txBody>
          </p:sp>
          <p:sp>
            <p:nvSpPr>
              <p:cNvPr id="9" name="Oval 8">
                <a:extLst>
                  <a:ext uri="{FF2B5EF4-FFF2-40B4-BE49-F238E27FC236}">
                    <a16:creationId xmlns:a16="http://schemas.microsoft.com/office/drawing/2014/main" id="{FB0271A8-25F9-572E-2ABE-23E3623EB43E}"/>
                  </a:ext>
                </a:extLst>
              </p:cNvPr>
              <p:cNvSpPr/>
              <p:nvPr/>
            </p:nvSpPr>
            <p:spPr>
              <a:xfrm>
                <a:off x="7142813"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a:solidFill>
                      <a:srgbClr val="484525">
                        <a:alpha val="60000"/>
                      </a:srgbClr>
                    </a:solidFill>
                    <a:latin typeface="Playfair Display" pitchFamily="2" charset="0"/>
                  </a:rPr>
                  <a:t>4</a:t>
                </a:r>
                <a:endParaRPr lang="en-GB" sz="6000" i="1" dirty="0">
                  <a:solidFill>
                    <a:srgbClr val="484525">
                      <a:alpha val="60000"/>
                    </a:srgbClr>
                  </a:solidFill>
                  <a:latin typeface="Playfair Display" pitchFamily="2" charset="0"/>
                </a:endParaRPr>
              </a:p>
            </p:txBody>
          </p:sp>
          <p:sp>
            <p:nvSpPr>
              <p:cNvPr id="11" name="Oval 10">
                <a:extLst>
                  <a:ext uri="{FF2B5EF4-FFF2-40B4-BE49-F238E27FC236}">
                    <a16:creationId xmlns:a16="http://schemas.microsoft.com/office/drawing/2014/main" id="{5E10ED31-2036-754C-890E-E9043208F9DE}"/>
                  </a:ext>
                </a:extLst>
              </p:cNvPr>
              <p:cNvSpPr/>
              <p:nvPr/>
            </p:nvSpPr>
            <p:spPr>
              <a:xfrm>
                <a:off x="8671876"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a:solidFill>
                      <a:srgbClr val="484525">
                        <a:alpha val="60000"/>
                      </a:srgbClr>
                    </a:solidFill>
                    <a:latin typeface="Playfair Display" pitchFamily="2" charset="0"/>
                  </a:rPr>
                  <a:t>5</a:t>
                </a:r>
                <a:endParaRPr lang="en-GB" sz="6000" i="1" dirty="0">
                  <a:solidFill>
                    <a:srgbClr val="484525">
                      <a:alpha val="60000"/>
                    </a:srgbClr>
                  </a:solidFill>
                  <a:latin typeface="Playfair Display" pitchFamily="2" charset="0"/>
                </a:endParaRPr>
              </a:p>
            </p:txBody>
          </p:sp>
          <p:sp>
            <p:nvSpPr>
              <p:cNvPr id="12" name="Oval 11">
                <a:extLst>
                  <a:ext uri="{FF2B5EF4-FFF2-40B4-BE49-F238E27FC236}">
                    <a16:creationId xmlns:a16="http://schemas.microsoft.com/office/drawing/2014/main" id="{2546F1D2-7018-AD76-BACF-D4B994E0C286}"/>
                  </a:ext>
                </a:extLst>
              </p:cNvPr>
              <p:cNvSpPr/>
              <p:nvPr/>
            </p:nvSpPr>
            <p:spPr>
              <a:xfrm>
                <a:off x="2275463" y="3138838"/>
                <a:ext cx="1524820" cy="1524818"/>
              </a:xfrm>
              <a:prstGeom prst="ellipse">
                <a:avLst/>
              </a:prstGeom>
              <a:noFill/>
              <a:ln w="127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049D46BB-CB46-F362-BC71-5DE71D55B2E6}"/>
                  </a:ext>
                </a:extLst>
              </p:cNvPr>
              <p:cNvSpPr/>
              <p:nvPr/>
            </p:nvSpPr>
            <p:spPr>
              <a:xfrm>
                <a:off x="4084685"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88000" rtlCol="0" anchor="ctr"/>
              <a:lstStyle/>
              <a:p>
                <a:pPr algn="ctr"/>
                <a:r>
                  <a:rPr lang="en-US" sz="6000" i="1" dirty="0">
                    <a:solidFill>
                      <a:srgbClr val="484525">
                        <a:alpha val="60000"/>
                      </a:srgbClr>
                    </a:solidFill>
                    <a:latin typeface="Playfair Display" pitchFamily="2" charset="0"/>
                  </a:rPr>
                  <a:t>2</a:t>
                </a:r>
                <a:endParaRPr lang="en-GB" sz="6000" i="1" dirty="0">
                  <a:solidFill>
                    <a:srgbClr val="484525">
                      <a:alpha val="60000"/>
                    </a:srgbClr>
                  </a:solidFill>
                  <a:latin typeface="Playfair Display" pitchFamily="2" charset="0"/>
                </a:endParaRPr>
              </a:p>
            </p:txBody>
          </p:sp>
          <p:sp>
            <p:nvSpPr>
              <p:cNvPr id="14" name="Oval 13">
                <a:extLst>
                  <a:ext uri="{FF2B5EF4-FFF2-40B4-BE49-F238E27FC236}">
                    <a16:creationId xmlns:a16="http://schemas.microsoft.com/office/drawing/2014/main" id="{10EEAB1A-C72B-01F2-DC6C-96FFFA8D6CA4}"/>
                  </a:ext>
                </a:extLst>
              </p:cNvPr>
              <p:cNvSpPr/>
              <p:nvPr/>
            </p:nvSpPr>
            <p:spPr>
              <a:xfrm>
                <a:off x="2555621" y="3418995"/>
                <a:ext cx="964504" cy="964504"/>
              </a:xfrm>
              <a:prstGeom prst="ellipse">
                <a:avLst/>
              </a:prstGeom>
              <a:solidFill>
                <a:schemeClr val="bg1">
                  <a:alpha val="70000"/>
                </a:schemeClr>
              </a:solidFill>
              <a:ln w="38100">
                <a:solidFill>
                  <a:schemeClr val="bg1"/>
                </a:solidFill>
              </a:ln>
              <a:effectLst>
                <a:innerShdw blurRad="381000">
                  <a:schemeClr val="bg1"/>
                </a:innerShdw>
              </a:effectLst>
            </p:spPr>
            <p:txBody>
              <a:bodyPr vert="horz" wrap="none" lIns="0" tIns="0" rIns="0" bIns="216000" rtlCol="0" anchor="ctr"/>
              <a:lstStyle/>
              <a:p>
                <a:pPr algn="ctr"/>
                <a:r>
                  <a:rPr lang="en-US" sz="6000" i="1" dirty="0">
                    <a:solidFill>
                      <a:srgbClr val="484525">
                        <a:alpha val="60000"/>
                      </a:srgbClr>
                    </a:solidFill>
                    <a:latin typeface="Playfair Display" pitchFamily="2" charset="0"/>
                  </a:rPr>
                  <a:t>1</a:t>
                </a:r>
                <a:endParaRPr lang="en-GB" sz="6000" i="1" dirty="0">
                  <a:solidFill>
                    <a:srgbClr val="484525">
                      <a:alpha val="60000"/>
                    </a:srgbClr>
                  </a:solidFill>
                  <a:latin typeface="Playfair Display" pitchFamily="2" charset="0"/>
                </a:endParaRPr>
              </a:p>
            </p:txBody>
          </p:sp>
          <p:sp>
            <p:nvSpPr>
              <p:cNvPr id="15" name="Arc 14">
                <a:extLst>
                  <a:ext uri="{FF2B5EF4-FFF2-40B4-BE49-F238E27FC236}">
                    <a16:creationId xmlns:a16="http://schemas.microsoft.com/office/drawing/2014/main" id="{00F6983C-991E-5DFF-95FC-C5E03D316887}"/>
                  </a:ext>
                </a:extLst>
              </p:cNvPr>
              <p:cNvSpPr>
                <a:spLocks noChangeAspect="1"/>
              </p:cNvSpPr>
              <p:nvPr/>
            </p:nvSpPr>
            <p:spPr>
              <a:xfrm>
                <a:off x="2275463" y="3138838"/>
                <a:ext cx="1526400" cy="1526400"/>
              </a:xfrm>
              <a:prstGeom prst="arc">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c 15">
                <a:extLst>
                  <a:ext uri="{FF2B5EF4-FFF2-40B4-BE49-F238E27FC236}">
                    <a16:creationId xmlns:a16="http://schemas.microsoft.com/office/drawing/2014/main" id="{251B537F-F250-7D1D-B0AA-4C2083C9A32D}"/>
                  </a:ext>
                </a:extLst>
              </p:cNvPr>
              <p:cNvSpPr>
                <a:spLocks noChangeAspect="1"/>
              </p:cNvSpPr>
              <p:nvPr/>
            </p:nvSpPr>
            <p:spPr>
              <a:xfrm rot="10800000">
                <a:off x="3801347" y="3116962"/>
                <a:ext cx="1526400" cy="1526400"/>
              </a:xfrm>
              <a:prstGeom prst="arc">
                <a:avLst>
                  <a:gd name="adj1" fmla="val 10863752"/>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6180A"/>
                  </a:solidFill>
                  <a:latin typeface="+mj-lt"/>
                </a:endParaRPr>
              </a:p>
            </p:txBody>
          </p:sp>
          <p:sp>
            <p:nvSpPr>
              <p:cNvPr id="17" name="Arc 16">
                <a:extLst>
                  <a:ext uri="{FF2B5EF4-FFF2-40B4-BE49-F238E27FC236}">
                    <a16:creationId xmlns:a16="http://schemas.microsoft.com/office/drawing/2014/main" id="{FAB58BDB-249F-CAB1-F554-19A8D42CC208}"/>
                  </a:ext>
                </a:extLst>
              </p:cNvPr>
              <p:cNvSpPr>
                <a:spLocks noChangeAspect="1"/>
              </p:cNvSpPr>
              <p:nvPr/>
            </p:nvSpPr>
            <p:spPr>
              <a:xfrm flipH="1">
                <a:off x="5325112" y="3138838"/>
                <a:ext cx="1526400" cy="1526400"/>
              </a:xfrm>
              <a:prstGeom prst="arc">
                <a:avLst>
                  <a:gd name="adj1" fmla="val 10772675"/>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c 17">
                <a:extLst>
                  <a:ext uri="{FF2B5EF4-FFF2-40B4-BE49-F238E27FC236}">
                    <a16:creationId xmlns:a16="http://schemas.microsoft.com/office/drawing/2014/main" id="{2F3408A4-A7E2-AE1D-1EFA-B2501DD32071}"/>
                  </a:ext>
                </a:extLst>
              </p:cNvPr>
              <p:cNvSpPr>
                <a:spLocks noChangeAspect="1"/>
              </p:cNvSpPr>
              <p:nvPr/>
            </p:nvSpPr>
            <p:spPr>
              <a:xfrm rot="10800000">
                <a:off x="6849707" y="3137256"/>
                <a:ext cx="1526400" cy="1526400"/>
              </a:xfrm>
              <a:prstGeom prst="arc">
                <a:avLst>
                  <a:gd name="adj1" fmla="val 10773181"/>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c 18">
                <a:extLst>
                  <a:ext uri="{FF2B5EF4-FFF2-40B4-BE49-F238E27FC236}">
                    <a16:creationId xmlns:a16="http://schemas.microsoft.com/office/drawing/2014/main" id="{DC0CA4A7-4570-B17E-3B59-C17997E68706}"/>
                  </a:ext>
                </a:extLst>
              </p:cNvPr>
              <p:cNvSpPr>
                <a:spLocks noChangeAspect="1"/>
              </p:cNvSpPr>
              <p:nvPr/>
            </p:nvSpPr>
            <p:spPr>
              <a:xfrm flipH="1">
                <a:off x="8375712" y="3138838"/>
                <a:ext cx="1526400" cy="1526400"/>
              </a:xfrm>
              <a:prstGeom prst="arc">
                <a:avLst>
                  <a:gd name="adj1" fmla="val 16160514"/>
                  <a:gd name="adj2" fmla="val 0"/>
                </a:avLst>
              </a:prstGeom>
              <a:noFill/>
              <a:ln w="38100" cap="rnd">
                <a:solidFill>
                  <a:schemeClr val="bg1"/>
                </a:solidFill>
                <a:round/>
              </a:ln>
              <a:effectLst>
                <a:outerShdw blurRad="1270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21">
              <a:extLst>
                <a:ext uri="{FF2B5EF4-FFF2-40B4-BE49-F238E27FC236}">
                  <a16:creationId xmlns:a16="http://schemas.microsoft.com/office/drawing/2014/main" id="{E0C20A4E-8CA2-F78B-9944-87D891CEAB10}"/>
                </a:ext>
              </a:extLst>
            </p:cNvPr>
            <p:cNvSpPr txBox="1"/>
            <p:nvPr/>
          </p:nvSpPr>
          <p:spPr>
            <a:xfrm>
              <a:off x="1422316" y="4785760"/>
              <a:ext cx="1670659"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US" b="1" dirty="0">
                  <a:solidFill>
                    <a:prstClr val="white">
                      <a:alpha val="50000"/>
                    </a:prstClr>
                  </a:solidFill>
                </a:rPr>
                <a:t>Encoding</a:t>
              </a:r>
              <a:r>
                <a:rPr lang="en-US" dirty="0">
                  <a:solidFill>
                    <a:prstClr val="white">
                      <a:alpha val="50000"/>
                    </a:prstClr>
                  </a:solidFill>
                </a:rPr>
                <a:t> </a:t>
              </a:r>
            </a:p>
          </p:txBody>
        </p:sp>
        <p:sp>
          <p:nvSpPr>
            <p:cNvPr id="23" name="TextBox 22">
              <a:extLst>
                <a:ext uri="{FF2B5EF4-FFF2-40B4-BE49-F238E27FC236}">
                  <a16:creationId xmlns:a16="http://schemas.microsoft.com/office/drawing/2014/main" id="{3674AF9B-BEB3-E65E-C232-3B998A23ADD1}"/>
                </a:ext>
              </a:extLst>
            </p:cNvPr>
            <p:cNvSpPr txBox="1"/>
            <p:nvPr/>
          </p:nvSpPr>
          <p:spPr>
            <a:xfrm>
              <a:off x="3320936" y="4785760"/>
              <a:ext cx="1670659"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US" b="1" dirty="0">
                  <a:solidFill>
                    <a:prstClr val="white">
                      <a:alpha val="50000"/>
                    </a:prstClr>
                  </a:solidFill>
                </a:rPr>
                <a:t>BPSK Modulation</a:t>
              </a:r>
            </a:p>
          </p:txBody>
        </p:sp>
        <p:sp>
          <p:nvSpPr>
            <p:cNvPr id="24" name="TextBox 23">
              <a:extLst>
                <a:ext uri="{FF2B5EF4-FFF2-40B4-BE49-F238E27FC236}">
                  <a16:creationId xmlns:a16="http://schemas.microsoft.com/office/drawing/2014/main" id="{D4741CA4-569D-18E2-0D27-C2E7B6BA12F9}"/>
                </a:ext>
              </a:extLst>
            </p:cNvPr>
            <p:cNvSpPr txBox="1"/>
            <p:nvPr/>
          </p:nvSpPr>
          <p:spPr>
            <a:xfrm>
              <a:off x="5286365" y="4785760"/>
              <a:ext cx="1670659"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US" b="1" dirty="0">
                  <a:solidFill>
                    <a:prstClr val="white">
                      <a:alpha val="50000"/>
                    </a:prstClr>
                  </a:solidFill>
                </a:rPr>
                <a:t>AWGN Noise Adding</a:t>
              </a:r>
            </a:p>
          </p:txBody>
        </p:sp>
        <p:sp>
          <p:nvSpPr>
            <p:cNvPr id="28" name="TextBox 27">
              <a:extLst>
                <a:ext uri="{FF2B5EF4-FFF2-40B4-BE49-F238E27FC236}">
                  <a16:creationId xmlns:a16="http://schemas.microsoft.com/office/drawing/2014/main" id="{0AF46D52-A8D3-2172-5CF5-DA98F3FD07F1}"/>
                </a:ext>
              </a:extLst>
            </p:cNvPr>
            <p:cNvSpPr txBox="1"/>
            <p:nvPr/>
          </p:nvSpPr>
          <p:spPr>
            <a:xfrm>
              <a:off x="7213558" y="4785760"/>
              <a:ext cx="1670659"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US" b="1" dirty="0">
                  <a:solidFill>
                    <a:prstClr val="white">
                      <a:alpha val="50000"/>
                    </a:prstClr>
                  </a:solidFill>
                </a:rPr>
                <a:t>Demodulation</a:t>
              </a:r>
            </a:p>
          </p:txBody>
        </p:sp>
        <p:sp>
          <p:nvSpPr>
            <p:cNvPr id="33" name="TextBox 32">
              <a:extLst>
                <a:ext uri="{FF2B5EF4-FFF2-40B4-BE49-F238E27FC236}">
                  <a16:creationId xmlns:a16="http://schemas.microsoft.com/office/drawing/2014/main" id="{0450EE95-79D7-7E81-301A-86811E179122}"/>
                </a:ext>
              </a:extLst>
            </p:cNvPr>
            <p:cNvSpPr txBox="1"/>
            <p:nvPr/>
          </p:nvSpPr>
          <p:spPr>
            <a:xfrm>
              <a:off x="9158347" y="4785760"/>
              <a:ext cx="1670659"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ctr"/>
              <a:r>
                <a:rPr lang="en-US" b="1" dirty="0">
                  <a:solidFill>
                    <a:prstClr val="white">
                      <a:alpha val="50000"/>
                    </a:prstClr>
                  </a:solidFill>
                </a:rPr>
                <a:t>Decoding</a:t>
              </a:r>
            </a:p>
          </p:txBody>
        </p:sp>
      </p:grpSp>
      <p:sp>
        <p:nvSpPr>
          <p:cNvPr id="38" name="TextBox 37">
            <a:extLst>
              <a:ext uri="{FF2B5EF4-FFF2-40B4-BE49-F238E27FC236}">
                <a16:creationId xmlns:a16="http://schemas.microsoft.com/office/drawing/2014/main" id="{96EF80B0-5653-8836-765B-0E70208EB173}"/>
              </a:ext>
            </a:extLst>
          </p:cNvPr>
          <p:cNvSpPr txBox="1"/>
          <p:nvPr/>
        </p:nvSpPr>
        <p:spPr>
          <a:xfrm>
            <a:off x="497459" y="7082366"/>
            <a:ext cx="11958651" cy="367345"/>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2800" u="sng" dirty="0">
                <a:latin typeface="Playfair Display" pitchFamily="2" charset="0"/>
              </a:rPr>
              <a:t>1] Encoding:</a:t>
            </a:r>
          </a:p>
        </p:txBody>
      </p:sp>
      <p:sp>
        <p:nvSpPr>
          <p:cNvPr id="39" name="TextBox 38">
            <a:extLst>
              <a:ext uri="{FF2B5EF4-FFF2-40B4-BE49-F238E27FC236}">
                <a16:creationId xmlns:a16="http://schemas.microsoft.com/office/drawing/2014/main" id="{8EB0F010-966A-64BA-DC01-C2395DEB4AA2}"/>
              </a:ext>
            </a:extLst>
          </p:cNvPr>
          <p:cNvSpPr txBox="1"/>
          <p:nvPr/>
        </p:nvSpPr>
        <p:spPr>
          <a:xfrm>
            <a:off x="147788" y="7358271"/>
            <a:ext cx="11644423" cy="4401205"/>
          </a:xfrm>
          <a:prstGeom prst="rect">
            <a:avLst/>
          </a:prstGeom>
          <a:noFill/>
        </p:spPr>
        <p:txBody>
          <a:bodyPr wrap="square" rtlCol="0">
            <a:spAutoFit/>
          </a:bodyPr>
          <a:lstStyle/>
          <a:p>
            <a:r>
              <a:rPr lang="en-IN" sz="2000" dirty="0">
                <a:solidFill>
                  <a:schemeClr val="bg1"/>
                </a:solidFill>
              </a:rPr>
              <a:t>      In Convolutional Coding, input bits are encoded into parity bits to enable     </a:t>
            </a:r>
          </a:p>
          <a:p>
            <a:r>
              <a:rPr lang="en-IN" sz="2000" dirty="0">
                <a:solidFill>
                  <a:schemeClr val="bg1"/>
                </a:solidFill>
              </a:rPr>
              <a:t>      accurate decoding of the original message at the receiver using the Viterbi</a:t>
            </a:r>
          </a:p>
          <a:p>
            <a:r>
              <a:rPr lang="en-IN" sz="2000" dirty="0">
                <a:solidFill>
                  <a:schemeClr val="bg1"/>
                </a:solidFill>
              </a:rPr>
              <a:t>      decoding</a:t>
            </a:r>
          </a:p>
          <a:p>
            <a:r>
              <a:rPr lang="en-IN" sz="2000" dirty="0">
                <a:solidFill>
                  <a:schemeClr val="bg1"/>
                </a:solidFill>
              </a:rPr>
              <a:t>	</a:t>
            </a:r>
          </a:p>
          <a:p>
            <a:r>
              <a:rPr lang="en-IN" sz="2000" dirty="0">
                <a:solidFill>
                  <a:schemeClr val="bg1"/>
                </a:solidFill>
              </a:rPr>
              <a:t>      The </a:t>
            </a:r>
            <a:r>
              <a:rPr lang="en-IN" sz="2000" dirty="0" err="1">
                <a:solidFill>
                  <a:schemeClr val="bg1"/>
                </a:solidFill>
              </a:rPr>
              <a:t>Convolutional_Encoder</a:t>
            </a:r>
            <a:r>
              <a:rPr lang="en-IN" sz="2000" dirty="0">
                <a:solidFill>
                  <a:schemeClr val="bg1"/>
                </a:solidFill>
              </a:rPr>
              <a:t> function takes the input message, generator matrix </a:t>
            </a:r>
          </a:p>
          <a:p>
            <a:r>
              <a:rPr lang="en-IN" sz="2000" dirty="0">
                <a:solidFill>
                  <a:schemeClr val="bg1"/>
                </a:solidFill>
              </a:rPr>
              <a:t>      (converted from octal to binary), code rate, and constraint length.</a:t>
            </a:r>
          </a:p>
          <a:p>
            <a:pPr marL="742950" lvl="1" indent="-285750">
              <a:buFont typeface="Arial" panose="020B0604020202020204" pitchFamily="34" charset="0"/>
              <a:buChar char="•"/>
            </a:pPr>
            <a:r>
              <a:rPr lang="en-IN" sz="2000" dirty="0">
                <a:solidFill>
                  <a:schemeClr val="bg1"/>
                </a:solidFill>
              </a:rPr>
              <a:t> Zero Padding : To handle the initial empty states of the shift registers,</a:t>
            </a:r>
          </a:p>
          <a:p>
            <a:pPr lvl="1"/>
            <a:r>
              <a:rPr lang="en-IN" sz="2000" dirty="0">
                <a:solidFill>
                  <a:schemeClr val="bg1"/>
                </a:solidFill>
              </a:rPr>
              <a:t> 		         K</a:t>
            </a:r>
            <a:r>
              <a:rPr lang="en-IN" sz="2000" baseline="-25000" dirty="0">
                <a:solidFill>
                  <a:schemeClr val="bg1"/>
                </a:solidFill>
              </a:rPr>
              <a:t>c</a:t>
            </a:r>
            <a:r>
              <a:rPr lang="en-IN" sz="2000" dirty="0">
                <a:solidFill>
                  <a:schemeClr val="bg1"/>
                </a:solidFill>
              </a:rPr>
              <a:t> – 1 zeros are prepended to the input message.</a:t>
            </a:r>
          </a:p>
          <a:p>
            <a:pPr marL="742950" lvl="1" indent="-285750">
              <a:buFont typeface="Arial" panose="020B0604020202020204" pitchFamily="34" charset="0"/>
              <a:buChar char="•"/>
            </a:pPr>
            <a:r>
              <a:rPr lang="en-IN" sz="2000" dirty="0">
                <a:solidFill>
                  <a:schemeClr val="bg1"/>
                </a:solidFill>
              </a:rPr>
              <a:t> Bits Matrix Formation : For each time step, a window of K</a:t>
            </a:r>
            <a:r>
              <a:rPr lang="en-IN" sz="2000" baseline="-25000" dirty="0">
                <a:solidFill>
                  <a:schemeClr val="bg1"/>
                </a:solidFill>
              </a:rPr>
              <a:t>c </a:t>
            </a:r>
            <a:r>
              <a:rPr lang="en-IN" sz="2000" dirty="0">
                <a:solidFill>
                  <a:schemeClr val="bg1"/>
                </a:solidFill>
              </a:rPr>
              <a:t>bits (current</a:t>
            </a:r>
          </a:p>
          <a:p>
            <a:pPr lvl="1"/>
            <a:r>
              <a:rPr lang="en-IN" sz="2000" dirty="0">
                <a:solidFill>
                  <a:schemeClr val="bg1"/>
                </a:solidFill>
              </a:rPr>
              <a:t>      input bit + past register value) is extracted to form a matrix, where each</a:t>
            </a:r>
          </a:p>
          <a:p>
            <a:pPr lvl="1"/>
            <a:r>
              <a:rPr lang="en-IN" sz="2000" dirty="0">
                <a:solidFill>
                  <a:schemeClr val="bg1"/>
                </a:solidFill>
              </a:rPr>
              <a:t>      column corresponds to a time step.</a:t>
            </a:r>
          </a:p>
          <a:p>
            <a:pPr marL="742950" lvl="1" indent="-285750">
              <a:buFont typeface="Arial" panose="020B0604020202020204" pitchFamily="34" charset="0"/>
              <a:buChar char="•"/>
            </a:pPr>
            <a:r>
              <a:rPr lang="en-IN" sz="2000" dirty="0">
                <a:solidFill>
                  <a:schemeClr val="bg1"/>
                </a:solidFill>
              </a:rPr>
              <a:t>Encoding : Each column of the input matrix is multiplies with the binary generator matrix. The result is taken modulo 2 to generate parity bits, which further are reshaped into a single row vector, which forms the final</a:t>
            </a:r>
          </a:p>
          <a:p>
            <a:pPr lvl="1"/>
            <a:r>
              <a:rPr lang="en-IN" sz="2000" dirty="0">
                <a:solidFill>
                  <a:schemeClr val="bg1"/>
                </a:solidFill>
              </a:rPr>
              <a:t>    encoded message.</a:t>
            </a:r>
          </a:p>
        </p:txBody>
      </p:sp>
    </p:spTree>
    <p:extLst>
      <p:ext uri="{BB962C8B-B14F-4D97-AF65-F5344CB8AC3E}">
        <p14:creationId xmlns:p14="http://schemas.microsoft.com/office/powerpoint/2010/main" val="25363035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Thesis PPT">
      <a:dk1>
        <a:sysClr val="windowText" lastClr="000000"/>
      </a:dk1>
      <a:lt1>
        <a:sysClr val="window" lastClr="FFFFFF"/>
      </a:lt1>
      <a:dk2>
        <a:srgbClr val="140812"/>
      </a:dk2>
      <a:lt2>
        <a:srgbClr val="D8D9DC"/>
      </a:lt2>
      <a:accent1>
        <a:srgbClr val="00FFB3"/>
      </a:accent1>
      <a:accent2>
        <a:srgbClr val="00F1FF"/>
      </a:accent2>
      <a:accent3>
        <a:srgbClr val="4775E7"/>
      </a:accent3>
      <a:accent4>
        <a:srgbClr val="8730EA"/>
      </a:accent4>
      <a:accent5>
        <a:srgbClr val="FD6364"/>
      </a:accent5>
      <a:accent6>
        <a:srgbClr val="D54773"/>
      </a:accent6>
      <a:hlink>
        <a:srgbClr val="4775E7"/>
      </a:hlink>
      <a:folHlink>
        <a:srgbClr val="8C8C8C"/>
      </a:folHlink>
    </a:clrScheme>
    <a:fontScheme name="Darker Grotesque">
      <a:majorFont>
        <a:latin typeface="Darker Grotesque SemiBold"/>
        <a:ea typeface=""/>
        <a:cs typeface=""/>
      </a:majorFont>
      <a:minorFont>
        <a:latin typeface="Darker Grotesque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2481</TotalTime>
  <Words>5280</Words>
  <Application>Microsoft Office PowerPoint</Application>
  <PresentationFormat>Widescreen</PresentationFormat>
  <Paragraphs>519</Paragraphs>
  <Slides>39</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Aptos</vt:lpstr>
      <vt:lpstr>Aptos Display</vt:lpstr>
      <vt:lpstr>Arial</vt:lpstr>
      <vt:lpstr>Cambria Math</vt:lpstr>
      <vt:lpstr>Darker Grotesque</vt:lpstr>
      <vt:lpstr>Darker Grotesque Black</vt:lpstr>
      <vt:lpstr>Darker Grotesque Medium</vt:lpstr>
      <vt:lpstr>Darker Grotesque SemiBold</vt:lpstr>
      <vt:lpstr>Playfair Display</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One Skill</dc:creator>
  <cp:lastModifiedBy>faran gori</cp:lastModifiedBy>
  <cp:revision>209</cp:revision>
  <dcterms:created xsi:type="dcterms:W3CDTF">2024-07-26T12:33:19Z</dcterms:created>
  <dcterms:modified xsi:type="dcterms:W3CDTF">2025-05-06T11:17:38Z</dcterms:modified>
</cp:coreProperties>
</file>